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6" r:id="rId2"/>
    <p:sldId id="258" r:id="rId3"/>
    <p:sldId id="314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4" r:id="rId20"/>
    <p:sldId id="305" r:id="rId21"/>
    <p:sldId id="306" r:id="rId22"/>
    <p:sldId id="307" r:id="rId23"/>
    <p:sldId id="309" r:id="rId24"/>
    <p:sldId id="310" r:id="rId25"/>
    <p:sldId id="312" r:id="rId26"/>
    <p:sldId id="311" r:id="rId27"/>
    <p:sldId id="308" r:id="rId28"/>
    <p:sldId id="282" r:id="rId29"/>
    <p:sldId id="283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8FE"/>
    <a:srgbClr val="5F6D90"/>
    <a:srgbClr val="7C8387"/>
    <a:srgbClr val="FBCE01"/>
    <a:srgbClr val="FDDE45"/>
    <a:srgbClr val="FCFBF7"/>
    <a:srgbClr val="EDE5D5"/>
    <a:srgbClr val="A6A7A9"/>
    <a:srgbClr val="D8BEA7"/>
    <a:srgbClr val="F8E00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995B4-C1F4-4279-8B53-BE435AC543AC}" v="1" dt="2022-11-04T22:40:2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36" autoAdjust="0"/>
  </p:normalViewPr>
  <p:slideViewPr>
    <p:cSldViewPr snapToGrid="0" showGuides="1">
      <p:cViewPr>
        <p:scale>
          <a:sx n="54" d="100"/>
          <a:sy n="54" d="100"/>
        </p:scale>
        <p:origin x="2318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 상만" userId="b9c85e3f18a12d34" providerId="LiveId" clId="{88F995B4-C1F4-4279-8B53-BE435AC543AC}"/>
    <pc:docChg chg="custSel addSld delSld modSld">
      <pc:chgData name="한 상만" userId="b9c85e3f18a12d34" providerId="LiveId" clId="{88F995B4-C1F4-4279-8B53-BE435AC543AC}" dt="2022-11-04T22:52:11.196" v="108" actId="47"/>
      <pc:docMkLst>
        <pc:docMk/>
      </pc:docMkLst>
      <pc:sldChg chg="addSp delSp modSp add mod">
        <pc:chgData name="한 상만" userId="b9c85e3f18a12d34" providerId="LiveId" clId="{88F995B4-C1F4-4279-8B53-BE435AC543AC}" dt="2022-11-04T22:51:43.985" v="107" actId="1076"/>
        <pc:sldMkLst>
          <pc:docMk/>
          <pc:sldMk cId="2949923278" sldId="282"/>
        </pc:sldMkLst>
        <pc:spChg chg="del">
          <ac:chgData name="한 상만" userId="b9c85e3f18a12d34" providerId="LiveId" clId="{88F995B4-C1F4-4279-8B53-BE435AC543AC}" dt="2022-11-04T22:40:38.423" v="1" actId="478"/>
          <ac:spMkLst>
            <pc:docMk/>
            <pc:sldMk cId="2949923278" sldId="282"/>
            <ac:spMk id="4" creationId="{00000000-0000-0000-0000-000000000000}"/>
          </ac:spMkLst>
        </pc:spChg>
        <pc:spChg chg="add del mod">
          <ac:chgData name="한 상만" userId="b9c85e3f18a12d34" providerId="LiveId" clId="{88F995B4-C1F4-4279-8B53-BE435AC543AC}" dt="2022-11-04T22:40:41.495" v="3" actId="478"/>
          <ac:spMkLst>
            <pc:docMk/>
            <pc:sldMk cId="2949923278" sldId="282"/>
            <ac:spMk id="5" creationId="{01E85C13-E70D-27D3-2724-532F55744CAA}"/>
          </ac:spMkLst>
        </pc:spChg>
        <pc:spChg chg="mod">
          <ac:chgData name="한 상만" userId="b9c85e3f18a12d34" providerId="LiveId" clId="{88F995B4-C1F4-4279-8B53-BE435AC543AC}" dt="2022-11-04T22:50:57.862" v="101" actId="14100"/>
          <ac:spMkLst>
            <pc:docMk/>
            <pc:sldMk cId="2949923278" sldId="282"/>
            <ac:spMk id="17" creationId="{58C0B36F-BAC9-3FA7-087D-662943222D59}"/>
          </ac:spMkLst>
        </pc:spChg>
        <pc:spChg chg="mod">
          <ac:chgData name="한 상만" userId="b9c85e3f18a12d34" providerId="LiveId" clId="{88F995B4-C1F4-4279-8B53-BE435AC543AC}" dt="2022-11-04T22:44:22.880" v="50" actId="6549"/>
          <ac:spMkLst>
            <pc:docMk/>
            <pc:sldMk cId="2949923278" sldId="282"/>
            <ac:spMk id="32" creationId="{65A923B7-74E6-803D-44E5-322A041BC876}"/>
          </ac:spMkLst>
        </pc:spChg>
        <pc:picChg chg="mod">
          <ac:chgData name="한 상만" userId="b9c85e3f18a12d34" providerId="LiveId" clId="{88F995B4-C1F4-4279-8B53-BE435AC543AC}" dt="2022-11-04T22:50:02.249" v="92" actId="14100"/>
          <ac:picMkLst>
            <pc:docMk/>
            <pc:sldMk cId="2949923278" sldId="282"/>
            <ac:picMk id="2" creationId="{B99F4A68-E6BD-2FFF-DC14-184480054C05}"/>
          </ac:picMkLst>
        </pc:picChg>
        <pc:picChg chg="mod">
          <ac:chgData name="한 상만" userId="b9c85e3f18a12d34" providerId="LiveId" clId="{88F995B4-C1F4-4279-8B53-BE435AC543AC}" dt="2022-11-04T22:50:33.283" v="99" actId="14100"/>
          <ac:picMkLst>
            <pc:docMk/>
            <pc:sldMk cId="2949923278" sldId="282"/>
            <ac:picMk id="13" creationId="{210804D3-1305-DECA-D4D9-68E07C338A33}"/>
          </ac:picMkLst>
        </pc:picChg>
        <pc:picChg chg="mod modCrop">
          <ac:chgData name="한 상만" userId="b9c85e3f18a12d34" providerId="LiveId" clId="{88F995B4-C1F4-4279-8B53-BE435AC543AC}" dt="2022-11-04T22:50:25.274" v="97" actId="1076"/>
          <ac:picMkLst>
            <pc:docMk/>
            <pc:sldMk cId="2949923278" sldId="282"/>
            <ac:picMk id="24" creationId="{42ECBE42-9E56-3886-9617-4E411830396D}"/>
          </ac:picMkLst>
        </pc:picChg>
        <pc:cxnChg chg="mod">
          <ac:chgData name="한 상만" userId="b9c85e3f18a12d34" providerId="LiveId" clId="{88F995B4-C1F4-4279-8B53-BE435AC543AC}" dt="2022-11-04T22:51:43.985" v="107" actId="1076"/>
          <ac:cxnSpMkLst>
            <pc:docMk/>
            <pc:sldMk cId="2949923278" sldId="282"/>
            <ac:cxnSpMk id="9" creationId="{0A2FB5D9-3A82-150F-564D-8A437226B3BD}"/>
          </ac:cxnSpMkLst>
        </pc:cxnChg>
        <pc:cxnChg chg="del mod">
          <ac:chgData name="한 상만" userId="b9c85e3f18a12d34" providerId="LiveId" clId="{88F995B4-C1F4-4279-8B53-BE435AC543AC}" dt="2022-11-04T22:42:26.077" v="14" actId="478"/>
          <ac:cxnSpMkLst>
            <pc:docMk/>
            <pc:sldMk cId="2949923278" sldId="282"/>
            <ac:cxnSpMk id="25" creationId="{90AA3A92-07F4-927D-3E75-2967802BF96A}"/>
          </ac:cxnSpMkLst>
        </pc:cxnChg>
        <pc:cxnChg chg="del mod">
          <ac:chgData name="한 상만" userId="b9c85e3f18a12d34" providerId="LiveId" clId="{88F995B4-C1F4-4279-8B53-BE435AC543AC}" dt="2022-11-04T22:42:22.779" v="13" actId="478"/>
          <ac:cxnSpMkLst>
            <pc:docMk/>
            <pc:sldMk cId="2949923278" sldId="282"/>
            <ac:cxnSpMk id="28" creationId="{BC0477C5-8F7A-077C-0DED-D2A01A1F5FBD}"/>
          </ac:cxnSpMkLst>
        </pc:cxnChg>
        <pc:cxnChg chg="mod">
          <ac:chgData name="한 상만" userId="b9c85e3f18a12d34" providerId="LiveId" clId="{88F995B4-C1F4-4279-8B53-BE435AC543AC}" dt="2022-11-04T22:40:53.648" v="6" actId="1076"/>
          <ac:cxnSpMkLst>
            <pc:docMk/>
            <pc:sldMk cId="2949923278" sldId="282"/>
            <ac:cxnSpMk id="33" creationId="{CCB6EDCB-F78E-91C9-FD4F-89A4C501E792}"/>
          </ac:cxnSpMkLst>
        </pc:cxnChg>
        <pc:cxnChg chg="del mod">
          <ac:chgData name="한 상만" userId="b9c85e3f18a12d34" providerId="LiveId" clId="{88F995B4-C1F4-4279-8B53-BE435AC543AC}" dt="2022-11-04T22:42:29.453" v="15" actId="478"/>
          <ac:cxnSpMkLst>
            <pc:docMk/>
            <pc:sldMk cId="2949923278" sldId="282"/>
            <ac:cxnSpMk id="36" creationId="{9FBDEAC9-BC7B-B510-DCE6-F9D630BF43C8}"/>
          </ac:cxnSpMkLst>
        </pc:cxnChg>
      </pc:sldChg>
      <pc:sldChg chg="addSp delSp modSp add mod">
        <pc:chgData name="한 상만" userId="b9c85e3f18a12d34" providerId="LiveId" clId="{88F995B4-C1F4-4279-8B53-BE435AC543AC}" dt="2022-11-04T22:48:45.935" v="80" actId="14100"/>
        <pc:sldMkLst>
          <pc:docMk/>
          <pc:sldMk cId="340952904" sldId="283"/>
        </pc:sldMkLst>
        <pc:spChg chg="mod">
          <ac:chgData name="한 상만" userId="b9c85e3f18a12d34" providerId="LiveId" clId="{88F995B4-C1F4-4279-8B53-BE435AC543AC}" dt="2022-11-04T22:48:13.429" v="74" actId="14100"/>
          <ac:spMkLst>
            <pc:docMk/>
            <pc:sldMk cId="340952904" sldId="283"/>
            <ac:spMk id="2" creationId="{18AD6832-B9B4-AD19-2F8F-705D0011AC0C}"/>
          </ac:spMkLst>
        </pc:spChg>
        <pc:spChg chg="del">
          <ac:chgData name="한 상만" userId="b9c85e3f18a12d34" providerId="LiveId" clId="{88F995B4-C1F4-4279-8B53-BE435AC543AC}" dt="2022-11-04T22:43:49.473" v="33" actId="478"/>
          <ac:spMkLst>
            <pc:docMk/>
            <pc:sldMk cId="340952904" sldId="283"/>
            <ac:spMk id="4" creationId="{00000000-0000-0000-0000-000000000000}"/>
          </ac:spMkLst>
        </pc:spChg>
        <pc:spChg chg="add del mod">
          <ac:chgData name="한 상만" userId="b9c85e3f18a12d34" providerId="LiveId" clId="{88F995B4-C1F4-4279-8B53-BE435AC543AC}" dt="2022-11-04T22:43:54.966" v="35" actId="478"/>
          <ac:spMkLst>
            <pc:docMk/>
            <pc:sldMk cId="340952904" sldId="283"/>
            <ac:spMk id="7" creationId="{407FC26D-DB30-09BB-D3D8-190EC380B469}"/>
          </ac:spMkLst>
        </pc:spChg>
        <pc:spChg chg="mod">
          <ac:chgData name="한 상만" userId="b9c85e3f18a12d34" providerId="LiveId" clId="{88F995B4-C1F4-4279-8B53-BE435AC543AC}" dt="2022-11-04T22:47:37.071" v="66" actId="1076"/>
          <ac:spMkLst>
            <pc:docMk/>
            <pc:sldMk cId="340952904" sldId="283"/>
            <ac:spMk id="21" creationId="{0EDE6A77-389D-1E82-B171-971701401B83}"/>
          </ac:spMkLst>
        </pc:spChg>
        <pc:spChg chg="mod">
          <ac:chgData name="한 상만" userId="b9c85e3f18a12d34" providerId="LiveId" clId="{88F995B4-C1F4-4279-8B53-BE435AC543AC}" dt="2022-11-04T22:47:55.890" v="70" actId="1076"/>
          <ac:spMkLst>
            <pc:docMk/>
            <pc:sldMk cId="340952904" sldId="283"/>
            <ac:spMk id="29" creationId="{8D6DA7A4-D379-1991-8724-A0AB98139E64}"/>
          </ac:spMkLst>
        </pc:spChg>
        <pc:spChg chg="mod">
          <ac:chgData name="한 상만" userId="b9c85e3f18a12d34" providerId="LiveId" clId="{88F995B4-C1F4-4279-8B53-BE435AC543AC}" dt="2022-11-04T22:48:08.660" v="73" actId="14100"/>
          <ac:spMkLst>
            <pc:docMk/>
            <pc:sldMk cId="340952904" sldId="283"/>
            <ac:spMk id="32" creationId="{ECB3C345-781F-F5CD-F3E4-8362B0D9B0F5}"/>
          </ac:spMkLst>
        </pc:spChg>
        <pc:picChg chg="mod">
          <ac:chgData name="한 상만" userId="b9c85e3f18a12d34" providerId="LiveId" clId="{88F995B4-C1F4-4279-8B53-BE435AC543AC}" dt="2022-11-04T22:48:03.119" v="72" actId="14100"/>
          <ac:picMkLst>
            <pc:docMk/>
            <pc:sldMk cId="340952904" sldId="283"/>
            <ac:picMk id="5" creationId="{E84522F7-C14C-DE17-6154-679EA74E56D1}"/>
          </ac:picMkLst>
        </pc:picChg>
        <pc:picChg chg="del mod">
          <ac:chgData name="한 상만" userId="b9c85e3f18a12d34" providerId="LiveId" clId="{88F995B4-C1F4-4279-8B53-BE435AC543AC}" dt="2022-11-04T22:47:45.048" v="69" actId="478"/>
          <ac:picMkLst>
            <pc:docMk/>
            <pc:sldMk cId="340952904" sldId="283"/>
            <ac:picMk id="6" creationId="{05836804-AF2C-D584-5261-85D25BED5B23}"/>
          </ac:picMkLst>
        </pc:picChg>
        <pc:picChg chg="del mod">
          <ac:chgData name="한 상만" userId="b9c85e3f18a12d34" providerId="LiveId" clId="{88F995B4-C1F4-4279-8B53-BE435AC543AC}" dt="2022-11-04T22:47:41.229" v="68" actId="478"/>
          <ac:picMkLst>
            <pc:docMk/>
            <pc:sldMk cId="340952904" sldId="283"/>
            <ac:picMk id="8" creationId="{6F809785-BE40-0EC9-AE4A-741718BE80BC}"/>
          </ac:picMkLst>
        </pc:picChg>
        <pc:cxnChg chg="mod">
          <ac:chgData name="한 상만" userId="b9c85e3f18a12d34" providerId="LiveId" clId="{88F995B4-C1F4-4279-8B53-BE435AC543AC}" dt="2022-11-04T22:48:45.935" v="80" actId="14100"/>
          <ac:cxnSpMkLst>
            <pc:docMk/>
            <pc:sldMk cId="340952904" sldId="283"/>
            <ac:cxnSpMk id="9" creationId="{7052CB85-EDE2-738F-97C7-921B95B1C25D}"/>
          </ac:cxnSpMkLst>
        </pc:cxnChg>
        <pc:cxnChg chg="mod">
          <ac:chgData name="한 상만" userId="b9c85e3f18a12d34" providerId="LiveId" clId="{88F995B4-C1F4-4279-8B53-BE435AC543AC}" dt="2022-11-04T22:48:31.415" v="78" actId="14100"/>
          <ac:cxnSpMkLst>
            <pc:docMk/>
            <pc:sldMk cId="340952904" sldId="283"/>
            <ac:cxnSpMk id="11" creationId="{0B7DBC64-F40C-1D9A-8297-1E96005E673F}"/>
          </ac:cxnSpMkLst>
        </pc:cxnChg>
        <pc:cxnChg chg="mod">
          <ac:chgData name="한 상만" userId="b9c85e3f18a12d34" providerId="LiveId" clId="{88F995B4-C1F4-4279-8B53-BE435AC543AC}" dt="2022-11-04T22:44:04.452" v="38" actId="1076"/>
          <ac:cxnSpMkLst>
            <pc:docMk/>
            <pc:sldMk cId="340952904" sldId="283"/>
            <ac:cxnSpMk id="22" creationId="{CB49E5F0-F1D7-703B-0F1F-1D36B786A134}"/>
          </ac:cxnSpMkLst>
        </pc:cxnChg>
      </pc:sldChg>
      <pc:sldChg chg="add del">
        <pc:chgData name="한 상만" userId="b9c85e3f18a12d34" providerId="LiveId" clId="{88F995B4-C1F4-4279-8B53-BE435AC543AC}" dt="2022-11-04T22:52:11.196" v="108" actId="47"/>
        <pc:sldMkLst>
          <pc:docMk/>
          <pc:sldMk cId="3866399212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E121-005F-47BE-8342-F7CCECC355E5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7C80-82CE-47BA-B043-CC50F43D5A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11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기업의 목적</a:t>
            </a:r>
            <a:r>
              <a:rPr lang="en-US" altLang="ko-KR" dirty="0"/>
              <a:t>: ‘</a:t>
            </a:r>
            <a:r>
              <a:rPr lang="ko-KR" altLang="en-US" dirty="0"/>
              <a:t>주주와 사회구성원 전체의 이익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7C80-82CE-47BA-B043-CC50F43D5A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0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7C80-82CE-47BA-B043-CC50F43D5AD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2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7C80-82CE-47BA-B043-CC50F43D5AD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4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highlight>
                  <a:srgbClr val="FFFF00"/>
                </a:highlight>
              </a:rPr>
              <a:t>매칭 안되는 부분에서 </a:t>
            </a:r>
            <a:r>
              <a:rPr lang="en-US" altLang="ko-KR" dirty="0">
                <a:highlight>
                  <a:srgbClr val="FFFF00"/>
                </a:highlight>
              </a:rPr>
              <a:t>‘</a:t>
            </a:r>
            <a:r>
              <a:rPr lang="ko-KR" altLang="en-US" dirty="0">
                <a:highlight>
                  <a:srgbClr val="FFFF00"/>
                </a:highlight>
              </a:rPr>
              <a:t>탄소중립 요구대응</a:t>
            </a:r>
            <a:r>
              <a:rPr lang="en-US" altLang="ko-KR" dirty="0">
                <a:highlight>
                  <a:srgbClr val="FFFF00"/>
                </a:highlight>
              </a:rPr>
              <a:t>’</a:t>
            </a:r>
            <a:r>
              <a:rPr lang="ko-KR" altLang="en-US" dirty="0">
                <a:highlight>
                  <a:srgbClr val="FFFF00"/>
                </a:highlight>
              </a:rPr>
              <a:t>이나 </a:t>
            </a:r>
            <a:r>
              <a:rPr lang="en-US" altLang="ko-KR" dirty="0">
                <a:highlight>
                  <a:srgbClr val="FFFF00"/>
                </a:highlight>
              </a:rPr>
              <a:t>‘</a:t>
            </a:r>
            <a:r>
              <a:rPr lang="ko-KR" altLang="en-US" dirty="0">
                <a:highlight>
                  <a:srgbClr val="FFFF00"/>
                </a:highlight>
              </a:rPr>
              <a:t>수소</a:t>
            </a:r>
            <a:r>
              <a:rPr lang="en-US" altLang="ko-KR" dirty="0">
                <a:highlight>
                  <a:srgbClr val="FFFF00"/>
                </a:highlight>
              </a:rPr>
              <a:t>’</a:t>
            </a:r>
            <a:r>
              <a:rPr lang="ko-KR" altLang="en-US" dirty="0">
                <a:highlight>
                  <a:srgbClr val="FFFF00"/>
                </a:highlight>
              </a:rPr>
              <a:t> 관련 부문</a:t>
            </a:r>
            <a:r>
              <a:rPr lang="en-US" altLang="ko-KR" dirty="0">
                <a:highlight>
                  <a:srgbClr val="FFFF00"/>
                </a:highlight>
              </a:rPr>
              <a:t> -&gt;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b="1" dirty="0">
                <a:highlight>
                  <a:srgbClr val="FFFF00"/>
                </a:highlight>
              </a:rPr>
              <a:t>Shared Value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highlight>
                  <a:srgbClr val="FFFF00"/>
                </a:highlight>
              </a:rPr>
              <a:t>1.</a:t>
            </a:r>
            <a:r>
              <a:rPr lang="ko-KR" altLang="en-US" b="1" dirty="0">
                <a:highlight>
                  <a:srgbClr val="FFFF00"/>
                </a:highlight>
              </a:rPr>
              <a:t> 친환경 경영추진 </a:t>
            </a:r>
            <a:r>
              <a:rPr lang="ko-KR" altLang="en-US" b="0" dirty="0">
                <a:highlight>
                  <a:srgbClr val="FFFF00"/>
                </a:highlight>
              </a:rPr>
              <a:t>매칭 이유</a:t>
            </a:r>
            <a:endParaRPr lang="en-US" altLang="ko-K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highlight>
                  <a:srgbClr val="FFFF00"/>
                </a:highlight>
              </a:rPr>
              <a:t>다른 연료가 아닌 친환경적인 수소를 활용하는 신규사업을 벌이고 있어 기후변화에 대응하고 있다고 </a:t>
            </a:r>
            <a:r>
              <a:rPr lang="ko-KR" altLang="en-US" b="0" dirty="0" err="1">
                <a:highlight>
                  <a:srgbClr val="FFFF00"/>
                </a:highlight>
              </a:rPr>
              <a:t>여겨짐</a:t>
            </a:r>
            <a:r>
              <a:rPr lang="ko-KR" altLang="en-US" b="0" dirty="0">
                <a:highlight>
                  <a:srgbClr val="FFFF00"/>
                </a:highlight>
              </a:rPr>
              <a:t> </a:t>
            </a:r>
            <a:endParaRPr lang="en-US" altLang="ko-KR" b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>
                <a:highlight>
                  <a:srgbClr val="FFFF00"/>
                </a:highlight>
              </a:rPr>
              <a:t>2.</a:t>
            </a:r>
            <a:r>
              <a:rPr lang="ko-KR" altLang="en-US" b="1" dirty="0">
                <a:highlight>
                  <a:srgbClr val="FFFF00"/>
                </a:highlight>
              </a:rPr>
              <a:t> 사업강화 </a:t>
            </a:r>
            <a:r>
              <a:rPr lang="ko-KR" altLang="en-US" b="0" dirty="0">
                <a:highlight>
                  <a:srgbClr val="FFFF00"/>
                </a:highlight>
              </a:rPr>
              <a:t>매칭 이유</a:t>
            </a:r>
            <a:endParaRPr lang="en-US" altLang="ko-KR" b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highlight>
                  <a:srgbClr val="FFFF00"/>
                </a:highlight>
              </a:rPr>
              <a:t>기존부터 하던 철강 사업과 새로운 수소를 활용한 신규사업을 </a:t>
            </a:r>
            <a:r>
              <a:rPr lang="ko-KR" altLang="en-US" b="0" dirty="0" err="1">
                <a:highlight>
                  <a:srgbClr val="FFFF00"/>
                </a:highlight>
              </a:rPr>
              <a:t>융합시켜</a:t>
            </a:r>
            <a:r>
              <a:rPr lang="ko-KR" altLang="en-US" b="0" dirty="0">
                <a:highlight>
                  <a:srgbClr val="FFFF00"/>
                </a:highlight>
              </a:rPr>
              <a:t> 새로운 시너지를 창출하는 것은 사업구조에 변화가 있는 것이라 </a:t>
            </a:r>
            <a:r>
              <a:rPr lang="ko-KR" altLang="en-US" b="0" dirty="0" err="1">
                <a:highlight>
                  <a:srgbClr val="FFFF00"/>
                </a:highlight>
              </a:rPr>
              <a:t>여겨짐</a:t>
            </a:r>
            <a:endParaRPr lang="en-US" altLang="ko-KR" b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highlight>
                <a:srgbClr val="FFFF00"/>
              </a:highligh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E984-31CB-45BF-AE81-892C120CC8A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66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highlight>
                  <a:srgbClr val="FFFF00"/>
                </a:highlight>
              </a:rPr>
              <a:t>매칭 안되는 부분은 </a:t>
            </a:r>
            <a:r>
              <a:rPr lang="en-US" altLang="ko-KR" dirty="0">
                <a:highlight>
                  <a:srgbClr val="FFFF00"/>
                </a:highlight>
              </a:rPr>
              <a:t>‘</a:t>
            </a:r>
            <a:r>
              <a:rPr lang="ko-KR" altLang="en-US" dirty="0">
                <a:highlight>
                  <a:srgbClr val="FFFF00"/>
                </a:highlight>
              </a:rPr>
              <a:t>지역발전을 고려한 부분</a:t>
            </a:r>
            <a:r>
              <a:rPr lang="en-US" altLang="ko-KR" dirty="0">
                <a:highlight>
                  <a:srgbClr val="FFFF00"/>
                </a:highlight>
              </a:rPr>
              <a:t>’</a:t>
            </a:r>
            <a:r>
              <a:rPr lang="ko-KR" altLang="en-US" dirty="0">
                <a:highlight>
                  <a:srgbClr val="FFFF00"/>
                </a:highlight>
              </a:rPr>
              <a:t>인데 </a:t>
            </a:r>
            <a:r>
              <a:rPr lang="en-US" altLang="ko-KR" dirty="0">
                <a:highlight>
                  <a:srgbClr val="FFFF00"/>
                </a:highlight>
              </a:rPr>
              <a:t>MA</a:t>
            </a:r>
            <a:r>
              <a:rPr lang="ko-KR" altLang="en-US" dirty="0">
                <a:highlight>
                  <a:srgbClr val="FFFF00"/>
                </a:highlight>
              </a:rPr>
              <a:t>에 없어 매칭이 안된다고 </a:t>
            </a:r>
            <a:r>
              <a:rPr lang="ko-KR" altLang="en-US" dirty="0" err="1">
                <a:highlight>
                  <a:srgbClr val="FFFF00"/>
                </a:highlight>
              </a:rPr>
              <a:t>여겨짐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dirty="0">
                <a:highlight>
                  <a:srgbClr val="FFFF00"/>
                </a:highlight>
              </a:rPr>
              <a:t>-&gt;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en-US" altLang="ko-KR" b="1" dirty="0">
                <a:highlight>
                  <a:srgbClr val="FFFF00"/>
                </a:highlight>
              </a:rPr>
              <a:t>Shared Value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윤리경영 강화</a:t>
            </a:r>
            <a:r>
              <a:rPr lang="en-US" altLang="ko-KR" dirty="0"/>
              <a:t>/</a:t>
            </a:r>
            <a:r>
              <a:rPr lang="ko-KR" altLang="en-US" dirty="0"/>
              <a:t>이해관계자 소통이 부족하므로 그 부분을 표시하려고 </a:t>
            </a:r>
            <a:r>
              <a:rPr lang="ko-KR" altLang="en-US" b="1" i="1" u="sng" dirty="0"/>
              <a:t>보라색 점선으로 </a:t>
            </a:r>
            <a:r>
              <a:rPr lang="ko-KR" altLang="en-US" dirty="0"/>
              <a:t>표시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</a:t>
            </a:r>
            <a:r>
              <a:rPr lang="ko-KR" altLang="en-US" dirty="0"/>
              <a:t> 동반성장 확산 통한 상생효과 증가분 매칭 이유</a:t>
            </a:r>
            <a:endParaRPr lang="en-US" altLang="ko-KR" dirty="0"/>
          </a:p>
          <a:p>
            <a:r>
              <a:rPr lang="ko-KR" altLang="en-US" dirty="0"/>
              <a:t>포스코만 성장하려고 하는 것이 아닌 협력사들 및 신생기업</a:t>
            </a:r>
            <a:r>
              <a:rPr lang="en-US" altLang="ko-KR" dirty="0"/>
              <a:t>,</a:t>
            </a:r>
            <a:r>
              <a:rPr lang="ko-KR" altLang="en-US" dirty="0"/>
              <a:t> 그리고 신규 일자리 창출을 통환 고용창출까지 하는 것은 이해관계자들이 가장 원하던 것이라 </a:t>
            </a:r>
            <a:r>
              <a:rPr lang="ko-KR" altLang="en-US" b="1" dirty="0"/>
              <a:t>이해관계자 소통</a:t>
            </a:r>
            <a:r>
              <a:rPr lang="ko-KR" altLang="en-US" dirty="0"/>
              <a:t>을 통해 이들이 원하는 것을 실천하고 있어서 매칭이 된다고 생각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 철강산업 생태계 구축 육성 경험</a:t>
            </a:r>
            <a:r>
              <a:rPr lang="en-US" altLang="ko-KR" dirty="0"/>
              <a:t>/</a:t>
            </a:r>
            <a:r>
              <a:rPr lang="ko-KR" altLang="en-US" dirty="0"/>
              <a:t>축적 자산</a:t>
            </a:r>
            <a:r>
              <a:rPr lang="en-US" altLang="ko-KR" dirty="0"/>
              <a:t>,</a:t>
            </a:r>
            <a:r>
              <a:rPr lang="ko-KR" altLang="en-US" dirty="0"/>
              <a:t>경험 활용이 용이한 소재</a:t>
            </a:r>
            <a:r>
              <a:rPr lang="en-US" altLang="ko-KR" dirty="0"/>
              <a:t>,</a:t>
            </a:r>
            <a:r>
              <a:rPr lang="ko-KR" altLang="en-US" dirty="0"/>
              <a:t>에너지 분야의 신사업 전개 매칭 이유</a:t>
            </a:r>
            <a:endParaRPr lang="en-US" altLang="ko-KR" dirty="0"/>
          </a:p>
          <a:p>
            <a:r>
              <a:rPr lang="ko-KR" altLang="en-US" dirty="0"/>
              <a:t>공급사</a:t>
            </a:r>
            <a:r>
              <a:rPr lang="en-US" altLang="ko-KR" dirty="0"/>
              <a:t>,</a:t>
            </a:r>
            <a:r>
              <a:rPr lang="ko-KR" altLang="en-US" dirty="0"/>
              <a:t>협력사</a:t>
            </a:r>
            <a:r>
              <a:rPr lang="en-US" altLang="ko-KR" dirty="0"/>
              <a:t>,</a:t>
            </a:r>
            <a:r>
              <a:rPr lang="ko-KR" altLang="en-US" dirty="0"/>
              <a:t>고객사 등을 연계하는 생태계를 가지고 있고 유지하기 위해 노력하고 있는 것이 지속가능한 공급선 확보 및 관리라 </a:t>
            </a:r>
            <a:r>
              <a:rPr lang="ko-KR" altLang="en-US" b="1" dirty="0"/>
              <a:t>윤리경영 강화</a:t>
            </a:r>
            <a:r>
              <a:rPr lang="ko-KR" altLang="en-US" dirty="0"/>
              <a:t>에 속한다고 생각함</a:t>
            </a:r>
            <a:endParaRPr lang="en-US" altLang="ko-KR" dirty="0"/>
          </a:p>
          <a:p>
            <a:r>
              <a:rPr lang="ko-KR" altLang="en-US" dirty="0"/>
              <a:t>또한 이러한 생태계를 활용하여 신사업을 전개하려고 하고 있기 때문에 사업 구조를 확대하고 있으므로 </a:t>
            </a:r>
            <a:r>
              <a:rPr lang="ko-KR" altLang="en-US" b="1" i="0" dirty="0"/>
              <a:t>사업 강화</a:t>
            </a:r>
            <a:r>
              <a:rPr lang="ko-KR" altLang="en-US" dirty="0"/>
              <a:t>에도 포함된다고 </a:t>
            </a:r>
            <a:r>
              <a:rPr lang="ko-KR" altLang="en-US" dirty="0" err="1"/>
              <a:t>여겨짐</a:t>
            </a:r>
            <a:r>
              <a:rPr lang="ko-KR" altLang="en-US" dirty="0"/>
              <a:t> 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</a:t>
            </a:r>
            <a:r>
              <a:rPr lang="ko-KR" altLang="en-US" dirty="0"/>
              <a:t> 가족친화형 기업문화 선도 경험</a:t>
            </a:r>
            <a:endParaRPr lang="en-US" altLang="ko-KR" dirty="0"/>
          </a:p>
          <a:p>
            <a:r>
              <a:rPr lang="ko-KR" altLang="en-US" dirty="0"/>
              <a:t>출산과 관련한 제도를 규정함으로써 일하기 좋은 근로환경 조성하고 있어 </a:t>
            </a:r>
            <a:r>
              <a:rPr lang="ko-KR" altLang="en-US" b="1" dirty="0"/>
              <a:t>구성원 존중</a:t>
            </a:r>
            <a:r>
              <a:rPr lang="ko-KR" altLang="en-US" dirty="0"/>
              <a:t>에 해당한다고 생각함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E984-31CB-45BF-AE81-892C120CC8A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52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7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05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18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53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8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9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7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29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3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1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A08C-EF94-4A6B-BD12-6461CB40CEE6}" type="datetimeFigureOut">
              <a:rPr lang="ko-KR" altLang="en-US" smtClean="0"/>
              <a:t>2022-11-05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B66E-A506-4F32-84E5-F344782BD9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4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8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5.png"/><Relationship Id="rId21" Type="http://schemas.openxmlformats.org/officeDocument/2006/relationships/image" Target="../media/image150.png"/><Relationship Id="rId34" Type="http://schemas.openxmlformats.org/officeDocument/2006/relationships/image" Target="../media/image163.png"/><Relationship Id="rId42" Type="http://schemas.openxmlformats.org/officeDocument/2006/relationships/image" Target="../media/image171.png"/><Relationship Id="rId47" Type="http://schemas.openxmlformats.org/officeDocument/2006/relationships/image" Target="../media/image175.png"/><Relationship Id="rId50" Type="http://schemas.openxmlformats.org/officeDocument/2006/relationships/image" Target="../media/image104.png"/><Relationship Id="rId55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image" Target="../media/image195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5.png"/><Relationship Id="rId29" Type="http://schemas.openxmlformats.org/officeDocument/2006/relationships/image" Target="../media/image158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45" Type="http://schemas.openxmlformats.org/officeDocument/2006/relationships/image" Target="../media/image173.png"/><Relationship Id="rId53" Type="http://schemas.openxmlformats.org/officeDocument/2006/relationships/image" Target="../media/image180.png"/><Relationship Id="rId58" Type="http://schemas.openxmlformats.org/officeDocument/2006/relationships/image" Target="../media/image185.png"/><Relationship Id="rId66" Type="http://schemas.openxmlformats.org/officeDocument/2006/relationships/image" Target="../media/image193.png"/><Relationship Id="rId5" Type="http://schemas.openxmlformats.org/officeDocument/2006/relationships/image" Target="../media/image134.png"/><Relationship Id="rId61" Type="http://schemas.openxmlformats.org/officeDocument/2006/relationships/image" Target="../media/image188.png"/><Relationship Id="rId19" Type="http://schemas.openxmlformats.org/officeDocument/2006/relationships/image" Target="../media/image14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43" Type="http://schemas.openxmlformats.org/officeDocument/2006/relationships/image" Target="../media/image99.png"/><Relationship Id="rId48" Type="http://schemas.openxmlformats.org/officeDocument/2006/relationships/image" Target="../media/image176.png"/><Relationship Id="rId56" Type="http://schemas.openxmlformats.org/officeDocument/2006/relationships/image" Target="../media/image183.png"/><Relationship Id="rId64" Type="http://schemas.openxmlformats.org/officeDocument/2006/relationships/image" Target="../media/image191.png"/><Relationship Id="rId8" Type="http://schemas.openxmlformats.org/officeDocument/2006/relationships/image" Target="../media/image137.png"/><Relationship Id="rId51" Type="http://schemas.openxmlformats.org/officeDocument/2006/relationships/image" Target="../media/image178.png"/><Relationship Id="rId3" Type="http://schemas.openxmlformats.org/officeDocument/2006/relationships/image" Target="../media/image132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Relationship Id="rId46" Type="http://schemas.openxmlformats.org/officeDocument/2006/relationships/image" Target="../media/image174.png"/><Relationship Id="rId59" Type="http://schemas.openxmlformats.org/officeDocument/2006/relationships/image" Target="../media/image186.png"/><Relationship Id="rId67" Type="http://schemas.openxmlformats.org/officeDocument/2006/relationships/image" Target="../media/image194.png"/><Relationship Id="rId20" Type="http://schemas.openxmlformats.org/officeDocument/2006/relationships/image" Target="../media/image149.png"/><Relationship Id="rId41" Type="http://schemas.openxmlformats.org/officeDocument/2006/relationships/image" Target="../media/image170.png"/><Relationship Id="rId54" Type="http://schemas.openxmlformats.org/officeDocument/2006/relationships/image" Target="../media/image181.png"/><Relationship Id="rId6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36" Type="http://schemas.openxmlformats.org/officeDocument/2006/relationships/image" Target="../media/image165.png"/><Relationship Id="rId49" Type="http://schemas.openxmlformats.org/officeDocument/2006/relationships/image" Target="../media/image177.png"/><Relationship Id="rId57" Type="http://schemas.openxmlformats.org/officeDocument/2006/relationships/image" Target="../media/image184.png"/><Relationship Id="rId10" Type="http://schemas.openxmlformats.org/officeDocument/2006/relationships/image" Target="../media/image139.png"/><Relationship Id="rId31" Type="http://schemas.openxmlformats.org/officeDocument/2006/relationships/image" Target="../media/image160.png"/><Relationship Id="rId44" Type="http://schemas.openxmlformats.org/officeDocument/2006/relationships/image" Target="../media/image172.png"/><Relationship Id="rId52" Type="http://schemas.openxmlformats.org/officeDocument/2006/relationships/image" Target="../media/image179.png"/><Relationship Id="rId60" Type="http://schemas.openxmlformats.org/officeDocument/2006/relationships/image" Target="../media/image187.png"/><Relationship Id="rId65" Type="http://schemas.openxmlformats.org/officeDocument/2006/relationships/image" Target="../media/image192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9" Type="http://schemas.openxmlformats.org/officeDocument/2006/relationships/image" Target="../media/image1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114D21E-01F2-2B1A-A99A-8A85A484F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r="-1"/>
          <a:stretch/>
        </p:blipFill>
        <p:spPr>
          <a:xfrm>
            <a:off x="0" y="0"/>
            <a:ext cx="9144000" cy="685507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8FB3E93-3015-B6E7-DFC6-22DBBD3372BC}"/>
              </a:ext>
            </a:extLst>
          </p:cNvPr>
          <p:cNvSpPr/>
          <p:nvPr/>
        </p:nvSpPr>
        <p:spPr>
          <a:xfrm>
            <a:off x="0" y="11014"/>
            <a:ext cx="9144000" cy="6857999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C1F28D1-B099-B6AD-1527-E29C0ADD7667}"/>
              </a:ext>
            </a:extLst>
          </p:cNvPr>
          <p:cNvGrpSpPr/>
          <p:nvPr/>
        </p:nvGrpSpPr>
        <p:grpSpPr>
          <a:xfrm>
            <a:off x="757383" y="1445517"/>
            <a:ext cx="8007926" cy="2662267"/>
            <a:chOff x="757383" y="1741083"/>
            <a:chExt cx="8007926" cy="26622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D7EA56-FD46-41BA-AB3F-9D8619EA65A1}"/>
                </a:ext>
              </a:extLst>
            </p:cNvPr>
            <p:cNvSpPr txBox="1"/>
            <p:nvPr/>
          </p:nvSpPr>
          <p:spPr>
            <a:xfrm>
              <a:off x="757383" y="2464358"/>
              <a:ext cx="80079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8344A-744C-470F-8A97-D4099130BF21}"/>
                </a:ext>
              </a:extLst>
            </p:cNvPr>
            <p:cNvSpPr txBox="1"/>
            <p:nvPr/>
          </p:nvSpPr>
          <p:spPr>
            <a:xfrm>
              <a:off x="1262614" y="1741083"/>
              <a:ext cx="69974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solidFill>
                    <a:schemeClr val="bg1"/>
                  </a:solidFill>
                </a:rPr>
                <a:t>이해관계자 자본주의와 기업가 정신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4D2A8B-4802-F33D-0E43-2D443CD51845}"/>
              </a:ext>
            </a:extLst>
          </p:cNvPr>
          <p:cNvSpPr txBox="1"/>
          <p:nvPr/>
        </p:nvSpPr>
        <p:spPr>
          <a:xfrm>
            <a:off x="2063750" y="4245547"/>
            <a:ext cx="5016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2022. 11. 05</a:t>
            </a:r>
          </a:p>
          <a:p>
            <a:pPr algn="ctr"/>
            <a:endParaRPr lang="en-US" altLang="ko-KR" sz="2400" b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20B0600000101010101" charset="-127"/>
              <a:ea typeface="KoPubWorld돋움체_Pro Bold" panose="020B0600000101010101" charset="-127"/>
              <a:cs typeface="KoPubWorld돋움체_Pro Bold" panose="020B0600000101010101" charset="-127"/>
            </a:endParaRPr>
          </a:p>
          <a:p>
            <a:pPr algn="ctr"/>
            <a:r>
              <a:rPr lang="ko-KR" altLang="en-US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한상만</a:t>
            </a:r>
            <a:endParaRPr lang="en-US" altLang="ko-KR" sz="2400" b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돋움체_Pro Bold" panose="020B0600000101010101" charset="-127"/>
              <a:ea typeface="KoPubWorld돋움체_Pro Bold" panose="020B0600000101010101" charset="-127"/>
              <a:cs typeface="KoPubWorld돋움체_Pro Bold" panose="020B0600000101010101" charset="-127"/>
            </a:endParaRPr>
          </a:p>
          <a:p>
            <a:pPr algn="ctr"/>
            <a:r>
              <a:rPr lang="en-US" altLang="ko-KR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(</a:t>
            </a:r>
            <a:r>
              <a:rPr lang="ko-KR" altLang="en-US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한국경영학회장</a:t>
            </a:r>
            <a:r>
              <a:rPr lang="en-US" altLang="ko-KR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, </a:t>
            </a:r>
            <a:r>
              <a:rPr lang="ko-KR" altLang="en-US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성균관대 교수</a:t>
            </a:r>
            <a:r>
              <a:rPr lang="en-US" altLang="ko-KR" sz="2400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9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27475A-FB44-45B8-A8EA-787D9F9F89C1}"/>
              </a:ext>
            </a:extLst>
          </p:cNvPr>
          <p:cNvSpPr/>
          <p:nvPr/>
        </p:nvSpPr>
        <p:spPr>
          <a:xfrm>
            <a:off x="670560" y="1573530"/>
            <a:ext cx="37719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1EF4E5-8B6C-4044-98D4-4CE9EBEEE068}"/>
              </a:ext>
            </a:extLst>
          </p:cNvPr>
          <p:cNvSpPr/>
          <p:nvPr/>
        </p:nvSpPr>
        <p:spPr>
          <a:xfrm>
            <a:off x="2979420" y="1916430"/>
            <a:ext cx="2118360" cy="211836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76CC6-2716-492F-97EA-92157CB90CF8}"/>
              </a:ext>
            </a:extLst>
          </p:cNvPr>
          <p:cNvSpPr txBox="1"/>
          <p:nvPr/>
        </p:nvSpPr>
        <p:spPr>
          <a:xfrm>
            <a:off x="2442241" y="2975610"/>
            <a:ext cx="4663456" cy="69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>
                <a:latin typeface="+mn-ea"/>
                <a:ea typeface="+mn-ea"/>
              </a:rPr>
              <a:t>국민이 바라는 기업상</a:t>
            </a:r>
            <a:endParaRPr lang="en-US" altLang="ko-KR" sz="3600" b="1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23695-8A31-40A6-B134-9546AED4FADD}"/>
              </a:ext>
            </a:extLst>
          </p:cNvPr>
          <p:cNvSpPr txBox="1"/>
          <p:nvPr/>
        </p:nvSpPr>
        <p:spPr>
          <a:xfrm>
            <a:off x="4520534" y="2082187"/>
            <a:ext cx="50687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950" b="1" dirty="0">
                <a:solidFill>
                  <a:schemeClr val="bg1"/>
                </a:solidFill>
              </a:rPr>
              <a:t>2</a:t>
            </a:r>
            <a:endParaRPr lang="ko-KR" altLang="en-US" sz="4950" b="1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301AAF5A-427E-2FB3-9711-00F9C5BE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2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677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 정신</a:t>
            </a:r>
            <a:r>
              <a:rPr lang="en-US" altLang="ko-KR" sz="2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의견수렴 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Key Takeaways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D629DF73-7669-8857-EB9C-92B00DFD47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329" y="4556105"/>
            <a:ext cx="751957" cy="756176"/>
          </a:xfrm>
          <a:prstGeom prst="rect">
            <a:avLst/>
          </a:prstGeom>
        </p:spPr>
      </p:pic>
      <p:grpSp>
        <p:nvGrpSpPr>
          <p:cNvPr id="7" name="object 9">
            <a:extLst>
              <a:ext uri="{FF2B5EF4-FFF2-40B4-BE49-F238E27FC236}">
                <a16:creationId xmlns:a16="http://schemas.microsoft.com/office/drawing/2014/main" id="{165780DC-0232-5109-F40C-724CEE07421B}"/>
              </a:ext>
            </a:extLst>
          </p:cNvPr>
          <p:cNvGrpSpPr/>
          <p:nvPr/>
        </p:nvGrpSpPr>
        <p:grpSpPr>
          <a:xfrm>
            <a:off x="558114" y="1054441"/>
            <a:ext cx="983612" cy="1041009"/>
            <a:chOff x="543458" y="626110"/>
            <a:chExt cx="1065580" cy="1127760"/>
          </a:xfrm>
        </p:grpSpPr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8F6131C9-C50D-291E-3C91-C1FC4594D5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" y="626110"/>
              <a:ext cx="869289" cy="1127760"/>
            </a:xfrm>
            <a:prstGeom prst="rect">
              <a:avLst/>
            </a:prstGeom>
          </p:spPr>
        </p:pic>
        <p:pic>
          <p:nvPicPr>
            <p:cNvPr id="10" name="object 13">
              <a:extLst>
                <a:ext uri="{FF2B5EF4-FFF2-40B4-BE49-F238E27FC236}">
                  <a16:creationId xmlns:a16="http://schemas.microsoft.com/office/drawing/2014/main" id="{06B76C3D-4863-ADF8-D2D7-920D71D739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103" y="1244854"/>
              <a:ext cx="630935" cy="338327"/>
            </a:xfrm>
            <a:prstGeom prst="rect">
              <a:avLst/>
            </a:prstGeom>
          </p:spPr>
        </p:pic>
      </p:grpSp>
      <p:grpSp>
        <p:nvGrpSpPr>
          <p:cNvPr id="11" name="object 14">
            <a:extLst>
              <a:ext uri="{FF2B5EF4-FFF2-40B4-BE49-F238E27FC236}">
                <a16:creationId xmlns:a16="http://schemas.microsoft.com/office/drawing/2014/main" id="{D4E4D094-BCF5-68E3-BDB0-67F45FAD0C51}"/>
              </a:ext>
            </a:extLst>
          </p:cNvPr>
          <p:cNvGrpSpPr/>
          <p:nvPr/>
        </p:nvGrpSpPr>
        <p:grpSpPr>
          <a:xfrm>
            <a:off x="1591480" y="1627816"/>
            <a:ext cx="3319388" cy="312420"/>
            <a:chOff x="1662938" y="1247266"/>
            <a:chExt cx="3596004" cy="338455"/>
          </a:xfrm>
        </p:grpSpPr>
        <p:pic>
          <p:nvPicPr>
            <p:cNvPr id="12" name="object 15">
              <a:extLst>
                <a:ext uri="{FF2B5EF4-FFF2-40B4-BE49-F238E27FC236}">
                  <a16:creationId xmlns:a16="http://schemas.microsoft.com/office/drawing/2014/main" id="{D54F3424-7423-B2AC-3F42-8F8226FE6DF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2938" y="1247266"/>
              <a:ext cx="1051560" cy="338327"/>
            </a:xfrm>
            <a:prstGeom prst="rect">
              <a:avLst/>
            </a:prstGeom>
          </p:spPr>
        </p:pic>
        <p:pic>
          <p:nvPicPr>
            <p:cNvPr id="13" name="object 16">
              <a:extLst>
                <a:ext uri="{FF2B5EF4-FFF2-40B4-BE49-F238E27FC236}">
                  <a16:creationId xmlns:a16="http://schemas.microsoft.com/office/drawing/2014/main" id="{C5CEF1F1-990D-1F11-795C-30284120D1E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1430" y="1247266"/>
              <a:ext cx="1051941" cy="338327"/>
            </a:xfrm>
            <a:prstGeom prst="rect">
              <a:avLst/>
            </a:prstGeom>
          </p:spPr>
        </p:pic>
        <p:pic>
          <p:nvPicPr>
            <p:cNvPr id="14" name="object 17">
              <a:extLst>
                <a:ext uri="{FF2B5EF4-FFF2-40B4-BE49-F238E27FC236}">
                  <a16:creationId xmlns:a16="http://schemas.microsoft.com/office/drawing/2014/main" id="{9EC47D86-F48E-B0C2-9C2E-8E304EFA374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1827" y="1247266"/>
              <a:ext cx="630936" cy="338327"/>
            </a:xfrm>
            <a:prstGeom prst="rect">
              <a:avLst/>
            </a:prstGeom>
          </p:spPr>
        </p:pic>
        <p:pic>
          <p:nvPicPr>
            <p:cNvPr id="15" name="object 18">
              <a:extLst>
                <a:ext uri="{FF2B5EF4-FFF2-40B4-BE49-F238E27FC236}">
                  <a16:creationId xmlns:a16="http://schemas.microsoft.com/office/drawing/2014/main" id="{30617E9B-8E15-0E5F-D414-DBB03D2A536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1219" y="1247266"/>
              <a:ext cx="630936" cy="338327"/>
            </a:xfrm>
            <a:prstGeom prst="rect">
              <a:avLst/>
            </a:prstGeom>
          </p:spPr>
        </p:pic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DB490A7B-4A20-9469-52A7-4A4BA79D0A4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1842" y="1247266"/>
              <a:ext cx="587121" cy="338327"/>
            </a:xfrm>
            <a:prstGeom prst="rect">
              <a:avLst/>
            </a:prstGeom>
          </p:spPr>
        </p:pic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1F857316-0FCA-84FB-C9CF-1EEDD19BE50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1489" y="1247266"/>
              <a:ext cx="457200" cy="338327"/>
            </a:xfrm>
            <a:prstGeom prst="rect">
              <a:avLst/>
            </a:prstGeom>
          </p:spPr>
        </p:pic>
        <p:pic>
          <p:nvPicPr>
            <p:cNvPr id="18" name="object 21">
              <a:extLst>
                <a:ext uri="{FF2B5EF4-FFF2-40B4-BE49-F238E27FC236}">
                  <a16:creationId xmlns:a16="http://schemas.microsoft.com/office/drawing/2014/main" id="{05E86705-9306-9698-BEFB-C49E20394E3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0089" y="1247266"/>
              <a:ext cx="161544" cy="338327"/>
            </a:xfrm>
            <a:prstGeom prst="rect">
              <a:avLst/>
            </a:prstGeom>
          </p:spPr>
        </p:pic>
      </p:grpSp>
      <p:grpSp>
        <p:nvGrpSpPr>
          <p:cNvPr id="19" name="object 22">
            <a:extLst>
              <a:ext uri="{FF2B5EF4-FFF2-40B4-BE49-F238E27FC236}">
                <a16:creationId xmlns:a16="http://schemas.microsoft.com/office/drawing/2014/main" id="{6DB58FE5-AC55-9EF9-3E6C-BEDADE0F121B}"/>
              </a:ext>
            </a:extLst>
          </p:cNvPr>
          <p:cNvGrpSpPr/>
          <p:nvPr/>
        </p:nvGrpSpPr>
        <p:grpSpPr>
          <a:xfrm>
            <a:off x="558114" y="4171795"/>
            <a:ext cx="2603109" cy="1041595"/>
            <a:chOff x="543458" y="4003243"/>
            <a:chExt cx="2820035" cy="1128395"/>
          </a:xfrm>
        </p:grpSpPr>
        <p:pic>
          <p:nvPicPr>
            <p:cNvPr id="20" name="object 23">
              <a:extLst>
                <a:ext uri="{FF2B5EF4-FFF2-40B4-BE49-F238E27FC236}">
                  <a16:creationId xmlns:a16="http://schemas.microsoft.com/office/drawing/2014/main" id="{7CAA0C95-1C59-00E2-6E94-FD7DEE2FDFF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458" y="4003243"/>
              <a:ext cx="869289" cy="1128064"/>
            </a:xfrm>
            <a:prstGeom prst="rect">
              <a:avLst/>
            </a:prstGeom>
          </p:spPr>
        </p:pic>
        <p:pic>
          <p:nvPicPr>
            <p:cNvPr id="21" name="object 24">
              <a:extLst>
                <a:ext uri="{FF2B5EF4-FFF2-40B4-BE49-F238E27FC236}">
                  <a16:creationId xmlns:a16="http://schemas.microsoft.com/office/drawing/2014/main" id="{5E4D8495-652B-35E2-0F9E-127DCC4A7A9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8103" y="4003243"/>
              <a:ext cx="2357628" cy="1128064"/>
            </a:xfrm>
            <a:prstGeom prst="rect">
              <a:avLst/>
            </a:prstGeom>
          </p:spPr>
        </p:pic>
        <p:pic>
          <p:nvPicPr>
            <p:cNvPr id="22" name="object 25">
              <a:extLst>
                <a:ext uri="{FF2B5EF4-FFF2-40B4-BE49-F238E27FC236}">
                  <a16:creationId xmlns:a16="http://schemas.microsoft.com/office/drawing/2014/main" id="{0CB3E7E6-311E-022C-DFD4-FCC451FE22B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2843" y="4622292"/>
              <a:ext cx="420623" cy="338328"/>
            </a:xfrm>
            <a:prstGeom prst="rect">
              <a:avLst/>
            </a:prstGeom>
          </p:spPr>
        </p:pic>
      </p:grpSp>
      <p:grpSp>
        <p:nvGrpSpPr>
          <p:cNvPr id="23" name="object 26">
            <a:extLst>
              <a:ext uri="{FF2B5EF4-FFF2-40B4-BE49-F238E27FC236}">
                <a16:creationId xmlns:a16="http://schemas.microsoft.com/office/drawing/2014/main" id="{1C57A778-A021-DF7F-24E4-73C3F2756226}"/>
              </a:ext>
            </a:extLst>
          </p:cNvPr>
          <p:cNvGrpSpPr/>
          <p:nvPr/>
        </p:nvGrpSpPr>
        <p:grpSpPr>
          <a:xfrm>
            <a:off x="3250998" y="4736143"/>
            <a:ext cx="2590800" cy="313006"/>
            <a:chOff x="3460750" y="4614621"/>
            <a:chExt cx="2806700" cy="339090"/>
          </a:xfrm>
        </p:grpSpPr>
        <p:pic>
          <p:nvPicPr>
            <p:cNvPr id="24" name="object 27">
              <a:extLst>
                <a:ext uri="{FF2B5EF4-FFF2-40B4-BE49-F238E27FC236}">
                  <a16:creationId xmlns:a16="http://schemas.microsoft.com/office/drawing/2014/main" id="{E08448E2-05B1-5349-A421-6D2DA888B67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0750" y="4614621"/>
              <a:ext cx="137160" cy="338632"/>
            </a:xfrm>
            <a:prstGeom prst="rect">
              <a:avLst/>
            </a:prstGeom>
          </p:spPr>
        </p:pic>
        <p:pic>
          <p:nvPicPr>
            <p:cNvPr id="25" name="object 28">
              <a:extLst>
                <a:ext uri="{FF2B5EF4-FFF2-40B4-BE49-F238E27FC236}">
                  <a16:creationId xmlns:a16="http://schemas.microsoft.com/office/drawing/2014/main" id="{7C13F76E-D528-8F8E-139D-CDC9C58D699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9330" y="4614621"/>
              <a:ext cx="841654" cy="338632"/>
            </a:xfrm>
            <a:prstGeom prst="rect">
              <a:avLst/>
            </a:prstGeom>
          </p:spPr>
        </p:pic>
        <p:pic>
          <p:nvPicPr>
            <p:cNvPr id="26" name="object 29">
              <a:extLst>
                <a:ext uri="{FF2B5EF4-FFF2-40B4-BE49-F238E27FC236}">
                  <a16:creationId xmlns:a16="http://schemas.microsoft.com/office/drawing/2014/main" id="{3D322BFB-0426-BBC2-DE9E-0E743BD111A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9287" y="4614621"/>
              <a:ext cx="1051560" cy="338632"/>
            </a:xfrm>
            <a:prstGeom prst="rect">
              <a:avLst/>
            </a:prstGeom>
          </p:spPr>
        </p:pic>
        <p:pic>
          <p:nvPicPr>
            <p:cNvPr id="27" name="object 30">
              <a:extLst>
                <a:ext uri="{FF2B5EF4-FFF2-40B4-BE49-F238E27FC236}">
                  <a16:creationId xmlns:a16="http://schemas.microsoft.com/office/drawing/2014/main" id="{F41A15BE-E304-B369-D15E-39224BB409D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50536" y="4614621"/>
              <a:ext cx="747217" cy="338632"/>
            </a:xfrm>
            <a:prstGeom prst="rect">
              <a:avLst/>
            </a:prstGeom>
          </p:spPr>
        </p:pic>
        <p:pic>
          <p:nvPicPr>
            <p:cNvPr id="28" name="object 31">
              <a:extLst>
                <a:ext uri="{FF2B5EF4-FFF2-40B4-BE49-F238E27FC236}">
                  <a16:creationId xmlns:a16="http://schemas.microsoft.com/office/drawing/2014/main" id="{F6FE76C0-33C5-9394-70B7-BBF86F07CD2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36005" y="4614621"/>
              <a:ext cx="630936" cy="338632"/>
            </a:xfrm>
            <a:prstGeom prst="rect">
              <a:avLst/>
            </a:prstGeom>
          </p:spPr>
        </p:pic>
      </p:grpSp>
      <p:grpSp>
        <p:nvGrpSpPr>
          <p:cNvPr id="29" name="object 32">
            <a:extLst>
              <a:ext uri="{FF2B5EF4-FFF2-40B4-BE49-F238E27FC236}">
                <a16:creationId xmlns:a16="http://schemas.microsoft.com/office/drawing/2014/main" id="{ACE972B7-B108-1CE2-3C63-8FFD3874E720}"/>
              </a:ext>
            </a:extLst>
          </p:cNvPr>
          <p:cNvGrpSpPr/>
          <p:nvPr/>
        </p:nvGrpSpPr>
        <p:grpSpPr>
          <a:xfrm>
            <a:off x="7658640" y="2051208"/>
            <a:ext cx="1202788" cy="1041595"/>
            <a:chOff x="8235695" y="1705940"/>
            <a:chExt cx="1303020" cy="1128395"/>
          </a:xfrm>
        </p:grpSpPr>
        <p:pic>
          <p:nvPicPr>
            <p:cNvPr id="30" name="object 33">
              <a:extLst>
                <a:ext uri="{FF2B5EF4-FFF2-40B4-BE49-F238E27FC236}">
                  <a16:creationId xmlns:a16="http://schemas.microsoft.com/office/drawing/2014/main" id="{117C4693-7866-053B-C28F-80D37E45F04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35695" y="1705940"/>
              <a:ext cx="1303020" cy="1128064"/>
            </a:xfrm>
            <a:prstGeom prst="rect">
              <a:avLst/>
            </a:prstGeom>
          </p:spPr>
        </p:pic>
        <p:pic>
          <p:nvPicPr>
            <p:cNvPr id="31" name="object 34">
              <a:extLst>
                <a:ext uri="{FF2B5EF4-FFF2-40B4-BE49-F238E27FC236}">
                  <a16:creationId xmlns:a16="http://schemas.microsoft.com/office/drawing/2014/main" id="{85BC0FA7-09BB-FA01-9C60-C9290E8F191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04375" y="2324989"/>
              <a:ext cx="420624" cy="338327"/>
            </a:xfrm>
            <a:prstGeom prst="rect">
              <a:avLst/>
            </a:prstGeom>
          </p:spPr>
        </p:pic>
      </p:grpSp>
      <p:grpSp>
        <p:nvGrpSpPr>
          <p:cNvPr id="32" name="object 35">
            <a:extLst>
              <a:ext uri="{FF2B5EF4-FFF2-40B4-BE49-F238E27FC236}">
                <a16:creationId xmlns:a16="http://schemas.microsoft.com/office/drawing/2014/main" id="{FBEC87D2-BEED-56F8-CB52-FAB77944A2E7}"/>
              </a:ext>
            </a:extLst>
          </p:cNvPr>
          <p:cNvGrpSpPr/>
          <p:nvPr/>
        </p:nvGrpSpPr>
        <p:grpSpPr>
          <a:xfrm>
            <a:off x="4031990" y="2616142"/>
            <a:ext cx="3533334" cy="313006"/>
            <a:chOff x="4306823" y="2317953"/>
            <a:chExt cx="3827779" cy="339090"/>
          </a:xfrm>
        </p:grpSpPr>
        <p:pic>
          <p:nvPicPr>
            <p:cNvPr id="33" name="object 36">
              <a:extLst>
                <a:ext uri="{FF2B5EF4-FFF2-40B4-BE49-F238E27FC236}">
                  <a16:creationId xmlns:a16="http://schemas.microsoft.com/office/drawing/2014/main" id="{EBC6C12A-4993-A096-673E-3ACB037DF2E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6823" y="2317953"/>
              <a:ext cx="420624" cy="338632"/>
            </a:xfrm>
            <a:prstGeom prst="rect">
              <a:avLst/>
            </a:prstGeom>
          </p:spPr>
        </p:pic>
        <p:pic>
          <p:nvPicPr>
            <p:cNvPr id="34" name="object 37">
              <a:extLst>
                <a:ext uri="{FF2B5EF4-FFF2-40B4-BE49-F238E27FC236}">
                  <a16:creationId xmlns:a16="http://schemas.microsoft.com/office/drawing/2014/main" id="{477658AE-4947-FC54-EA4B-A1E08B0EAE2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67427" y="2317953"/>
              <a:ext cx="137160" cy="338632"/>
            </a:xfrm>
            <a:prstGeom prst="rect">
              <a:avLst/>
            </a:prstGeom>
          </p:spPr>
        </p:pic>
        <p:pic>
          <p:nvPicPr>
            <p:cNvPr id="35" name="object 38">
              <a:extLst>
                <a:ext uri="{FF2B5EF4-FFF2-40B4-BE49-F238E27FC236}">
                  <a16:creationId xmlns:a16="http://schemas.microsoft.com/office/drawing/2014/main" id="{3B7FA42B-A375-9352-612D-94C0B642ABC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6007" y="2317953"/>
              <a:ext cx="1051940" cy="338632"/>
            </a:xfrm>
            <a:prstGeom prst="rect">
              <a:avLst/>
            </a:prstGeom>
          </p:spPr>
        </p:pic>
        <p:pic>
          <p:nvPicPr>
            <p:cNvPr id="36" name="object 39">
              <a:extLst>
                <a:ext uri="{FF2B5EF4-FFF2-40B4-BE49-F238E27FC236}">
                  <a16:creationId xmlns:a16="http://schemas.microsoft.com/office/drawing/2014/main" id="{38E7105A-4484-D072-8A63-5E656E711FA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77509" y="2317953"/>
              <a:ext cx="173736" cy="338632"/>
            </a:xfrm>
            <a:prstGeom prst="rect">
              <a:avLst/>
            </a:prstGeom>
          </p:spPr>
        </p:pic>
        <p:pic>
          <p:nvPicPr>
            <p:cNvPr id="37" name="object 40">
              <a:extLst>
                <a:ext uri="{FF2B5EF4-FFF2-40B4-BE49-F238E27FC236}">
                  <a16:creationId xmlns:a16="http://schemas.microsoft.com/office/drawing/2014/main" id="{60E7995A-D41E-358D-E793-1F668FBE6545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93333" y="2317953"/>
              <a:ext cx="841248" cy="338632"/>
            </a:xfrm>
            <a:prstGeom prst="rect">
              <a:avLst/>
            </a:prstGeom>
          </p:spPr>
        </p:pic>
        <p:pic>
          <p:nvPicPr>
            <p:cNvPr id="38" name="object 41">
              <a:extLst>
                <a:ext uri="{FF2B5EF4-FFF2-40B4-BE49-F238E27FC236}">
                  <a16:creationId xmlns:a16="http://schemas.microsoft.com/office/drawing/2014/main" id="{22FA4A5E-C486-DB86-C39E-4B81F4DA980C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24269" y="2317953"/>
              <a:ext cx="262127" cy="338632"/>
            </a:xfrm>
            <a:prstGeom prst="rect">
              <a:avLst/>
            </a:prstGeom>
          </p:spPr>
        </p:pic>
        <p:pic>
          <p:nvPicPr>
            <p:cNvPr id="39" name="object 42">
              <a:extLst>
                <a:ext uri="{FF2B5EF4-FFF2-40B4-BE49-F238E27FC236}">
                  <a16:creationId xmlns:a16="http://schemas.microsoft.com/office/drawing/2014/main" id="{58063F3C-E9EA-C5A8-58FA-3E3C67B8435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5333" y="2317953"/>
              <a:ext cx="841247" cy="338632"/>
            </a:xfrm>
            <a:prstGeom prst="rect">
              <a:avLst/>
            </a:prstGeom>
          </p:spPr>
        </p:pic>
        <p:pic>
          <p:nvPicPr>
            <p:cNvPr id="40" name="object 43">
              <a:extLst>
                <a:ext uri="{FF2B5EF4-FFF2-40B4-BE49-F238E27FC236}">
                  <a16:creationId xmlns:a16="http://schemas.microsoft.com/office/drawing/2014/main" id="{B910D95E-6E22-29DE-7158-BC54DB35B46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3513" y="2317953"/>
              <a:ext cx="631393" cy="338632"/>
            </a:xfrm>
            <a:prstGeom prst="rect">
              <a:avLst/>
            </a:prstGeom>
          </p:spPr>
        </p:pic>
        <p:pic>
          <p:nvPicPr>
            <p:cNvPr id="41" name="object 44">
              <a:extLst>
                <a:ext uri="{FF2B5EF4-FFF2-40B4-BE49-F238E27FC236}">
                  <a16:creationId xmlns:a16="http://schemas.microsoft.com/office/drawing/2014/main" id="{79DCF6B5-E32F-B0C6-236D-97A7DEDD834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03286" y="2317953"/>
              <a:ext cx="630935" cy="338632"/>
            </a:xfrm>
            <a:prstGeom prst="rect">
              <a:avLst/>
            </a:prstGeom>
          </p:spPr>
        </p:pic>
      </p:grpSp>
      <p:grpSp>
        <p:nvGrpSpPr>
          <p:cNvPr id="42" name="object 45">
            <a:extLst>
              <a:ext uri="{FF2B5EF4-FFF2-40B4-BE49-F238E27FC236}">
                <a16:creationId xmlns:a16="http://schemas.microsoft.com/office/drawing/2014/main" id="{00E5A8F2-D862-CFE0-CECD-8893383B64E9}"/>
              </a:ext>
            </a:extLst>
          </p:cNvPr>
          <p:cNvGrpSpPr/>
          <p:nvPr/>
        </p:nvGrpSpPr>
        <p:grpSpPr>
          <a:xfrm>
            <a:off x="6707900" y="3124338"/>
            <a:ext cx="2202180" cy="1041595"/>
            <a:chOff x="7205726" y="2868498"/>
            <a:chExt cx="2385695" cy="1128395"/>
          </a:xfrm>
        </p:grpSpPr>
        <p:pic>
          <p:nvPicPr>
            <p:cNvPr id="43" name="object 46">
              <a:extLst>
                <a:ext uri="{FF2B5EF4-FFF2-40B4-BE49-F238E27FC236}">
                  <a16:creationId xmlns:a16="http://schemas.microsoft.com/office/drawing/2014/main" id="{B4B4A9DA-3433-2046-CE76-A4289A9C17A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05726" y="2868498"/>
              <a:ext cx="2357628" cy="1128064"/>
            </a:xfrm>
            <a:prstGeom prst="rect">
              <a:avLst/>
            </a:prstGeom>
          </p:spPr>
        </p:pic>
        <p:pic>
          <p:nvPicPr>
            <p:cNvPr id="44" name="object 47">
              <a:extLst>
                <a:ext uri="{FF2B5EF4-FFF2-40B4-BE49-F238E27FC236}">
                  <a16:creationId xmlns:a16="http://schemas.microsoft.com/office/drawing/2014/main" id="{DEE96BE8-7D12-1DBB-4DBE-88956300FB5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70543" y="3487165"/>
              <a:ext cx="420624" cy="338328"/>
            </a:xfrm>
            <a:prstGeom prst="rect">
              <a:avLst/>
            </a:prstGeom>
          </p:spPr>
        </p:pic>
      </p:grpSp>
      <p:grpSp>
        <p:nvGrpSpPr>
          <p:cNvPr id="45" name="object 48">
            <a:extLst>
              <a:ext uri="{FF2B5EF4-FFF2-40B4-BE49-F238E27FC236}">
                <a16:creationId xmlns:a16="http://schemas.microsoft.com/office/drawing/2014/main" id="{1CCACDE2-A6B0-1C83-35E6-68D4E3877A5A}"/>
              </a:ext>
            </a:extLst>
          </p:cNvPr>
          <p:cNvGrpSpPr/>
          <p:nvPr/>
        </p:nvGrpSpPr>
        <p:grpSpPr>
          <a:xfrm>
            <a:off x="3583464" y="3696823"/>
            <a:ext cx="3023968" cy="312420"/>
            <a:chOff x="3820921" y="3488690"/>
            <a:chExt cx="3275965" cy="338455"/>
          </a:xfrm>
        </p:grpSpPr>
        <p:pic>
          <p:nvPicPr>
            <p:cNvPr id="46" name="object 49">
              <a:extLst>
                <a:ext uri="{FF2B5EF4-FFF2-40B4-BE49-F238E27FC236}">
                  <a16:creationId xmlns:a16="http://schemas.microsoft.com/office/drawing/2014/main" id="{C79BE4CF-B38A-E89A-F7B4-6147EBBD6EA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0921" y="3488690"/>
              <a:ext cx="420624" cy="338328"/>
            </a:xfrm>
            <a:prstGeom prst="rect">
              <a:avLst/>
            </a:prstGeom>
          </p:spPr>
        </p:pic>
        <p:pic>
          <p:nvPicPr>
            <p:cNvPr id="47" name="object 50">
              <a:extLst>
                <a:ext uri="{FF2B5EF4-FFF2-40B4-BE49-F238E27FC236}">
                  <a16:creationId xmlns:a16="http://schemas.microsoft.com/office/drawing/2014/main" id="{092CDD62-43BC-E7A2-267C-B01F622BCCB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1525" y="3488690"/>
              <a:ext cx="137160" cy="338328"/>
            </a:xfrm>
            <a:prstGeom prst="rect">
              <a:avLst/>
            </a:prstGeom>
          </p:spPr>
        </p:pic>
        <p:pic>
          <p:nvPicPr>
            <p:cNvPr id="48" name="object 51">
              <a:extLst>
                <a:ext uri="{FF2B5EF4-FFF2-40B4-BE49-F238E27FC236}">
                  <a16:creationId xmlns:a16="http://schemas.microsoft.com/office/drawing/2014/main" id="{4D704EB9-E756-DDE5-F5F4-3AF5FCC18FE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50105" y="3488690"/>
              <a:ext cx="1051560" cy="338328"/>
            </a:xfrm>
            <a:prstGeom prst="rect">
              <a:avLst/>
            </a:prstGeom>
          </p:spPr>
        </p:pic>
        <p:pic>
          <p:nvPicPr>
            <p:cNvPr id="49" name="object 52">
              <a:extLst>
                <a:ext uri="{FF2B5EF4-FFF2-40B4-BE49-F238E27FC236}">
                  <a16:creationId xmlns:a16="http://schemas.microsoft.com/office/drawing/2014/main" id="{523E3EF5-9DE7-7C23-2107-286978912BE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1734" y="3488690"/>
              <a:ext cx="173736" cy="338328"/>
            </a:xfrm>
            <a:prstGeom prst="rect">
              <a:avLst/>
            </a:prstGeom>
          </p:spPr>
        </p:pic>
        <p:pic>
          <p:nvPicPr>
            <p:cNvPr id="50" name="object 53">
              <a:extLst>
                <a:ext uri="{FF2B5EF4-FFF2-40B4-BE49-F238E27FC236}">
                  <a16:creationId xmlns:a16="http://schemas.microsoft.com/office/drawing/2014/main" id="{44C076C7-384F-5D28-046C-57CD6E8F0A84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07558" y="3488690"/>
              <a:ext cx="1051560" cy="338328"/>
            </a:xfrm>
            <a:prstGeom prst="rect">
              <a:avLst/>
            </a:prstGeom>
          </p:spPr>
        </p:pic>
        <p:pic>
          <p:nvPicPr>
            <p:cNvPr id="51" name="object 54">
              <a:extLst>
                <a:ext uri="{FF2B5EF4-FFF2-40B4-BE49-F238E27FC236}">
                  <a16:creationId xmlns:a16="http://schemas.microsoft.com/office/drawing/2014/main" id="{0970CC68-6C38-7869-3884-571EDDC99F06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96050" y="3488690"/>
              <a:ext cx="630935" cy="338328"/>
            </a:xfrm>
            <a:prstGeom prst="rect">
              <a:avLst/>
            </a:prstGeom>
          </p:spPr>
        </p:pic>
        <p:pic>
          <p:nvPicPr>
            <p:cNvPr id="52" name="object 55">
              <a:extLst>
                <a:ext uri="{FF2B5EF4-FFF2-40B4-BE49-F238E27FC236}">
                  <a16:creationId xmlns:a16="http://schemas.microsoft.com/office/drawing/2014/main" id="{5213A698-3B08-4FBD-D994-DF232AABF41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65442" y="3488690"/>
              <a:ext cx="630936" cy="338328"/>
            </a:xfrm>
            <a:prstGeom prst="rect">
              <a:avLst/>
            </a:prstGeom>
          </p:spPr>
        </p:pic>
      </p:grpSp>
      <p:grpSp>
        <p:nvGrpSpPr>
          <p:cNvPr id="53" name="object 56">
            <a:extLst>
              <a:ext uri="{FF2B5EF4-FFF2-40B4-BE49-F238E27FC236}">
                <a16:creationId xmlns:a16="http://schemas.microsoft.com/office/drawing/2014/main" id="{85F7B4DA-8B5B-6550-5F53-397C2B2C8073}"/>
              </a:ext>
            </a:extLst>
          </p:cNvPr>
          <p:cNvGrpSpPr/>
          <p:nvPr/>
        </p:nvGrpSpPr>
        <p:grpSpPr>
          <a:xfrm>
            <a:off x="6702273" y="5278078"/>
            <a:ext cx="2202180" cy="1041595"/>
            <a:chOff x="7199630" y="5201716"/>
            <a:chExt cx="2385695" cy="1128395"/>
          </a:xfrm>
        </p:grpSpPr>
        <p:pic>
          <p:nvPicPr>
            <p:cNvPr id="54" name="object 57">
              <a:extLst>
                <a:ext uri="{FF2B5EF4-FFF2-40B4-BE49-F238E27FC236}">
                  <a16:creationId xmlns:a16="http://schemas.microsoft.com/office/drawing/2014/main" id="{2369232F-FDA5-B373-F7C3-D3915217DC30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99630" y="5201716"/>
              <a:ext cx="2357628" cy="1128064"/>
            </a:xfrm>
            <a:prstGeom prst="rect">
              <a:avLst/>
            </a:prstGeom>
          </p:spPr>
        </p:pic>
        <p:pic>
          <p:nvPicPr>
            <p:cNvPr id="55" name="object 58">
              <a:extLst>
                <a:ext uri="{FF2B5EF4-FFF2-40B4-BE49-F238E27FC236}">
                  <a16:creationId xmlns:a16="http://schemas.microsoft.com/office/drawing/2014/main" id="{28F02449-7171-5240-6597-1418E22FFE5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64447" y="5820461"/>
              <a:ext cx="420624" cy="338632"/>
            </a:xfrm>
            <a:prstGeom prst="rect">
              <a:avLst/>
            </a:prstGeom>
          </p:spPr>
        </p:pic>
      </p:grpSp>
      <p:grpSp>
        <p:nvGrpSpPr>
          <p:cNvPr id="56" name="object 59">
            <a:extLst>
              <a:ext uri="{FF2B5EF4-FFF2-40B4-BE49-F238E27FC236}">
                <a16:creationId xmlns:a16="http://schemas.microsoft.com/office/drawing/2014/main" id="{637E39EC-9FF8-9D7F-186C-C87F7383BD85}"/>
              </a:ext>
            </a:extLst>
          </p:cNvPr>
          <p:cNvGrpSpPr/>
          <p:nvPr/>
        </p:nvGrpSpPr>
        <p:grpSpPr>
          <a:xfrm>
            <a:off x="3649934" y="5852040"/>
            <a:ext cx="3023968" cy="312420"/>
            <a:chOff x="3892930" y="5823508"/>
            <a:chExt cx="3275965" cy="338455"/>
          </a:xfrm>
        </p:grpSpPr>
        <p:pic>
          <p:nvPicPr>
            <p:cNvPr id="57" name="object 60">
              <a:extLst>
                <a:ext uri="{FF2B5EF4-FFF2-40B4-BE49-F238E27FC236}">
                  <a16:creationId xmlns:a16="http://schemas.microsoft.com/office/drawing/2014/main" id="{45FFAC21-7C53-BBC5-F808-0D713C197B3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92930" y="5823508"/>
              <a:ext cx="137160" cy="338328"/>
            </a:xfrm>
            <a:prstGeom prst="rect">
              <a:avLst/>
            </a:prstGeom>
          </p:spPr>
        </p:pic>
        <p:pic>
          <p:nvPicPr>
            <p:cNvPr id="58" name="object 61">
              <a:extLst>
                <a:ext uri="{FF2B5EF4-FFF2-40B4-BE49-F238E27FC236}">
                  <a16:creationId xmlns:a16="http://schemas.microsoft.com/office/drawing/2014/main" id="{F540349B-C089-7A02-2AD4-D43118938C2B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61510" y="5823508"/>
              <a:ext cx="841654" cy="338328"/>
            </a:xfrm>
            <a:prstGeom prst="rect">
              <a:avLst/>
            </a:prstGeom>
          </p:spPr>
        </p:pic>
        <p:pic>
          <p:nvPicPr>
            <p:cNvPr id="59" name="object 62">
              <a:extLst>
                <a:ext uri="{FF2B5EF4-FFF2-40B4-BE49-F238E27FC236}">
                  <a16:creationId xmlns:a16="http://schemas.microsoft.com/office/drawing/2014/main" id="{6441579B-56EF-444B-9276-85AAE214B82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41468" y="5823508"/>
              <a:ext cx="630936" cy="338328"/>
            </a:xfrm>
            <a:prstGeom prst="rect">
              <a:avLst/>
            </a:prstGeom>
          </p:spPr>
        </p:pic>
        <p:pic>
          <p:nvPicPr>
            <p:cNvPr id="60" name="object 63">
              <a:extLst>
                <a:ext uri="{FF2B5EF4-FFF2-40B4-BE49-F238E27FC236}">
                  <a16:creationId xmlns:a16="http://schemas.microsoft.com/office/drawing/2014/main" id="{D24D1A4B-FBBA-2E3A-F8D7-E542A03ED3E3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62092" y="5823508"/>
              <a:ext cx="176022" cy="338328"/>
            </a:xfrm>
            <a:prstGeom prst="rect">
              <a:avLst/>
            </a:prstGeom>
          </p:spPr>
        </p:pic>
        <p:pic>
          <p:nvPicPr>
            <p:cNvPr id="61" name="object 64">
              <a:extLst>
                <a:ext uri="{FF2B5EF4-FFF2-40B4-BE49-F238E27FC236}">
                  <a16:creationId xmlns:a16="http://schemas.microsoft.com/office/drawing/2014/main" id="{2F4DEE2E-3E2C-05B0-BD12-D7215301D4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9441" y="5823508"/>
              <a:ext cx="1051560" cy="338328"/>
            </a:xfrm>
            <a:prstGeom prst="rect">
              <a:avLst/>
            </a:prstGeom>
          </p:spPr>
        </p:pic>
        <p:pic>
          <p:nvPicPr>
            <p:cNvPr id="62" name="object 65">
              <a:extLst>
                <a:ext uri="{FF2B5EF4-FFF2-40B4-BE49-F238E27FC236}">
                  <a16:creationId xmlns:a16="http://schemas.microsoft.com/office/drawing/2014/main" id="{58CF4066-4596-B117-AB78-8E3D97838D91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67932" y="5823508"/>
              <a:ext cx="631393" cy="338328"/>
            </a:xfrm>
            <a:prstGeom prst="rect">
              <a:avLst/>
            </a:prstGeom>
          </p:spPr>
        </p:pic>
        <p:pic>
          <p:nvPicPr>
            <p:cNvPr id="65" name="object 66">
              <a:extLst>
                <a:ext uri="{FF2B5EF4-FFF2-40B4-BE49-F238E27FC236}">
                  <a16:creationId xmlns:a16="http://schemas.microsoft.com/office/drawing/2014/main" id="{B101B000-AAD0-A2F4-487C-6D41365CB88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37705" y="5823508"/>
              <a:ext cx="630935" cy="338328"/>
            </a:xfrm>
            <a:prstGeom prst="rect">
              <a:avLst/>
            </a:prstGeom>
          </p:spPr>
        </p:pic>
      </p:grpSp>
      <p:sp>
        <p:nvSpPr>
          <p:cNvPr id="66" name="object 67">
            <a:extLst>
              <a:ext uri="{FF2B5EF4-FFF2-40B4-BE49-F238E27FC236}">
                <a16:creationId xmlns:a16="http://schemas.microsoft.com/office/drawing/2014/main" id="{1739CF34-EAF1-2F11-2E4C-1545F14A1791}"/>
              </a:ext>
            </a:extLst>
          </p:cNvPr>
          <p:cNvSpPr/>
          <p:nvPr/>
        </p:nvSpPr>
        <p:spPr>
          <a:xfrm>
            <a:off x="574854" y="2047150"/>
            <a:ext cx="4319954" cy="0"/>
          </a:xfrm>
          <a:custGeom>
            <a:avLst/>
            <a:gdLst/>
            <a:ahLst/>
            <a:cxnLst/>
            <a:rect l="l" t="t" r="r" b="b"/>
            <a:pathLst>
              <a:path w="4679950">
                <a:moveTo>
                  <a:pt x="0" y="0"/>
                </a:moveTo>
                <a:lnTo>
                  <a:pt x="4679950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662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object 68">
            <a:extLst>
              <a:ext uri="{FF2B5EF4-FFF2-40B4-BE49-F238E27FC236}">
                <a16:creationId xmlns:a16="http://schemas.microsoft.com/office/drawing/2014/main" id="{EA777BAC-C0B8-01BA-F4F7-9E1FD145C9C1}"/>
              </a:ext>
            </a:extLst>
          </p:cNvPr>
          <p:cNvSpPr/>
          <p:nvPr/>
        </p:nvSpPr>
        <p:spPr>
          <a:xfrm>
            <a:off x="574854" y="5237704"/>
            <a:ext cx="515112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662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object 69">
            <a:extLst>
              <a:ext uri="{FF2B5EF4-FFF2-40B4-BE49-F238E27FC236}">
                <a16:creationId xmlns:a16="http://schemas.microsoft.com/office/drawing/2014/main" id="{33B74D5F-D9B5-6E2B-203B-7F28AED97B67}"/>
              </a:ext>
            </a:extLst>
          </p:cNvPr>
          <p:cNvSpPr/>
          <p:nvPr/>
        </p:nvSpPr>
        <p:spPr>
          <a:xfrm>
            <a:off x="4031286" y="3044550"/>
            <a:ext cx="4652303" cy="0"/>
          </a:xfrm>
          <a:custGeom>
            <a:avLst/>
            <a:gdLst/>
            <a:ahLst/>
            <a:cxnLst/>
            <a:rect l="l" t="t" r="r" b="b"/>
            <a:pathLst>
              <a:path w="5039995">
                <a:moveTo>
                  <a:pt x="0" y="0"/>
                </a:moveTo>
                <a:lnTo>
                  <a:pt x="5039995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662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object 70">
            <a:extLst>
              <a:ext uri="{FF2B5EF4-FFF2-40B4-BE49-F238E27FC236}">
                <a16:creationId xmlns:a16="http://schemas.microsoft.com/office/drawing/2014/main" id="{4E063D62-D670-2DB5-AC42-4B78907F4CB1}"/>
              </a:ext>
            </a:extLst>
          </p:cNvPr>
          <p:cNvSpPr/>
          <p:nvPr/>
        </p:nvSpPr>
        <p:spPr>
          <a:xfrm>
            <a:off x="3565645" y="4108067"/>
            <a:ext cx="515112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981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662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0" name="object 71">
            <a:extLst>
              <a:ext uri="{FF2B5EF4-FFF2-40B4-BE49-F238E27FC236}">
                <a16:creationId xmlns:a16="http://schemas.microsoft.com/office/drawing/2014/main" id="{74996268-95D9-3E4F-C808-6FFBBDE51B85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71505" y="5577427"/>
            <a:ext cx="726636" cy="744907"/>
          </a:xfrm>
          <a:prstGeom prst="rect">
            <a:avLst/>
          </a:prstGeom>
        </p:spPr>
      </p:pic>
      <p:pic>
        <p:nvPicPr>
          <p:cNvPr id="71" name="object 72">
            <a:extLst>
              <a:ext uri="{FF2B5EF4-FFF2-40B4-BE49-F238E27FC236}">
                <a16:creationId xmlns:a16="http://schemas.microsoft.com/office/drawing/2014/main" id="{2233BAF6-B6C0-B70C-30AF-541084619984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75073" y="2243390"/>
            <a:ext cx="1915908" cy="1880156"/>
          </a:xfrm>
          <a:prstGeom prst="rect">
            <a:avLst/>
          </a:prstGeom>
        </p:spPr>
      </p:pic>
      <p:sp>
        <p:nvSpPr>
          <p:cNvPr id="72" name="슬라이드 번호 개체 틀 20">
            <a:extLst>
              <a:ext uri="{FF2B5EF4-FFF2-40B4-BE49-F238E27FC236}">
                <a16:creationId xmlns:a16="http://schemas.microsoft.com/office/drawing/2014/main" id="{2ECA8D9A-6E89-6A5A-E649-03696D5B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509EF-3F0F-3F15-8F8E-A3810C51AF50}"/>
              </a:ext>
            </a:extLst>
          </p:cNvPr>
          <p:cNvSpPr txBox="1"/>
          <p:nvPr/>
        </p:nvSpPr>
        <p:spPr>
          <a:xfrm>
            <a:off x="909918" y="1002890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대한상의 조사자료 참조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3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기업이 해야 할 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1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  <p:pic>
        <p:nvPicPr>
          <p:cNvPr id="63" name="object 15">
            <a:extLst>
              <a:ext uri="{FF2B5EF4-FFF2-40B4-BE49-F238E27FC236}">
                <a16:creationId xmlns:a16="http://schemas.microsoft.com/office/drawing/2014/main" id="{D772D60D-91C1-215B-DBD5-19AA7970FEF4}"/>
              </a:ext>
            </a:extLst>
          </p:cNvPr>
          <p:cNvPicPr/>
          <p:nvPr/>
        </p:nvPicPr>
        <p:blipFill rotWithShape="1">
          <a:blip r:embed="rId2" cstate="print"/>
          <a:srcRect b="4063"/>
          <a:stretch/>
        </p:blipFill>
        <p:spPr>
          <a:xfrm>
            <a:off x="0" y="1505685"/>
            <a:ext cx="9144000" cy="4344272"/>
          </a:xfrm>
          <a:prstGeom prst="rect">
            <a:avLst/>
          </a:prstGeom>
        </p:spPr>
      </p:pic>
      <p:sp>
        <p:nvSpPr>
          <p:cNvPr id="64" name="슬라이드 번호 개체 틀 20">
            <a:extLst>
              <a:ext uri="{FF2B5EF4-FFF2-40B4-BE49-F238E27FC236}">
                <a16:creationId xmlns:a16="http://schemas.microsoft.com/office/drawing/2014/main" id="{8D61C2B7-8A35-4460-2487-02A09FF9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4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기업이 하지 말아야 할 일</a:t>
            </a:r>
          </a:p>
        </p:txBody>
      </p:sp>
      <p:pic>
        <p:nvPicPr>
          <p:cNvPr id="5" name="object 14">
            <a:extLst>
              <a:ext uri="{FF2B5EF4-FFF2-40B4-BE49-F238E27FC236}">
                <a16:creationId xmlns:a16="http://schemas.microsoft.com/office/drawing/2014/main" id="{B17CBFBE-E25D-E513-7076-196F895632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4" y="1281468"/>
            <a:ext cx="9070108" cy="4752442"/>
          </a:xfrm>
          <a:prstGeom prst="rect">
            <a:avLst/>
          </a:prstGeom>
        </p:spPr>
      </p:pic>
      <p:sp>
        <p:nvSpPr>
          <p:cNvPr id="6" name="슬라이드 번호 개체 틀 20">
            <a:extLst>
              <a:ext uri="{FF2B5EF4-FFF2-40B4-BE49-F238E27FC236}">
                <a16:creationId xmlns:a16="http://schemas.microsoft.com/office/drawing/2014/main" id="{738A01BE-28A8-2748-4A94-8E286F1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1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국민이 바라는 기업</a:t>
            </a: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8D7CC13C-E249-2F92-880A-7D6735805015}"/>
              </a:ext>
            </a:extLst>
          </p:cNvPr>
          <p:cNvSpPr txBox="1"/>
          <p:nvPr/>
        </p:nvSpPr>
        <p:spPr>
          <a:xfrm>
            <a:off x="2789864" y="2134492"/>
            <a:ext cx="220768" cy="3449175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723">
              <a:spcBef>
                <a:spcPts val="88"/>
              </a:spcBef>
            </a:pPr>
            <a:r>
              <a:rPr sz="2031" spc="-5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2031" dirty="0">
              <a:latin typeface="Wingdings"/>
              <a:cs typeface="Wingdings"/>
            </a:endParaRPr>
          </a:p>
          <a:p>
            <a:pPr>
              <a:spcBef>
                <a:spcPts val="28"/>
              </a:spcBef>
            </a:pPr>
            <a:endParaRPr sz="2031" dirty="0">
              <a:latin typeface="Wingdings"/>
              <a:cs typeface="Wingdings"/>
            </a:endParaRPr>
          </a:p>
          <a:p>
            <a:pPr marL="11723"/>
            <a:r>
              <a:rPr sz="2031" spc="-5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2031" dirty="0">
              <a:latin typeface="Wingdings"/>
              <a:cs typeface="Wingdings"/>
            </a:endParaRPr>
          </a:p>
          <a:p>
            <a:pPr>
              <a:spcBef>
                <a:spcPts val="18"/>
              </a:spcBef>
            </a:pPr>
            <a:endParaRPr sz="2123" dirty="0">
              <a:latin typeface="Wingdings"/>
              <a:cs typeface="Wingdings"/>
            </a:endParaRPr>
          </a:p>
          <a:p>
            <a:pPr marL="11723"/>
            <a:r>
              <a:rPr sz="1939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1939" dirty="0">
              <a:latin typeface="Wingdings"/>
              <a:cs typeface="Wingdings"/>
            </a:endParaRPr>
          </a:p>
          <a:p>
            <a:pPr>
              <a:spcBef>
                <a:spcPts val="37"/>
              </a:spcBef>
            </a:pPr>
            <a:endParaRPr sz="2123" dirty="0">
              <a:latin typeface="Wingdings"/>
              <a:cs typeface="Wingdings"/>
            </a:endParaRPr>
          </a:p>
          <a:p>
            <a:pPr marL="11723">
              <a:spcBef>
                <a:spcPts val="5"/>
              </a:spcBef>
            </a:pPr>
            <a:r>
              <a:rPr sz="1939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1939" dirty="0">
              <a:latin typeface="Wingdings"/>
              <a:cs typeface="Wingdings"/>
            </a:endParaRPr>
          </a:p>
          <a:p>
            <a:pPr>
              <a:spcBef>
                <a:spcPts val="46"/>
              </a:spcBef>
            </a:pPr>
            <a:endParaRPr sz="2031" dirty="0">
              <a:latin typeface="Wingdings"/>
              <a:cs typeface="Wingdings"/>
            </a:endParaRPr>
          </a:p>
          <a:p>
            <a:pPr marL="11723"/>
            <a:r>
              <a:rPr sz="2031" spc="-5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2031" dirty="0">
              <a:latin typeface="Wingdings"/>
              <a:cs typeface="Wingdings"/>
            </a:endParaRPr>
          </a:p>
          <a:p>
            <a:pPr>
              <a:spcBef>
                <a:spcPts val="18"/>
              </a:spcBef>
            </a:pPr>
            <a:endParaRPr sz="2123" dirty="0">
              <a:latin typeface="Wingdings"/>
              <a:cs typeface="Wingdings"/>
            </a:endParaRPr>
          </a:p>
          <a:p>
            <a:pPr marL="11723"/>
            <a:r>
              <a:rPr sz="1939" dirty="0">
                <a:solidFill>
                  <a:srgbClr val="585858"/>
                </a:solidFill>
                <a:latin typeface="Wingdings"/>
                <a:cs typeface="Wingdings"/>
              </a:rPr>
              <a:t></a:t>
            </a:r>
            <a:endParaRPr sz="1939" dirty="0">
              <a:latin typeface="Wingdings"/>
              <a:cs typeface="Wingdings"/>
            </a:endParaRPr>
          </a:p>
        </p:txBody>
      </p:sp>
      <p:grpSp>
        <p:nvGrpSpPr>
          <p:cNvPr id="7" name="object 12">
            <a:extLst>
              <a:ext uri="{FF2B5EF4-FFF2-40B4-BE49-F238E27FC236}">
                <a16:creationId xmlns:a16="http://schemas.microsoft.com/office/drawing/2014/main" id="{C74A6798-AA81-1E53-11C1-7DB9CB342A03}"/>
              </a:ext>
            </a:extLst>
          </p:cNvPr>
          <p:cNvGrpSpPr/>
          <p:nvPr/>
        </p:nvGrpSpPr>
        <p:grpSpPr>
          <a:xfrm>
            <a:off x="3182820" y="2049101"/>
            <a:ext cx="4168281" cy="451924"/>
            <a:chOff x="3844163" y="1630629"/>
            <a:chExt cx="4627880" cy="489584"/>
          </a:xfrm>
        </p:grpSpPr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B991EF84-A1F4-14E2-236F-07E4CC6B3C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4163" y="1630629"/>
              <a:ext cx="1562481" cy="489508"/>
            </a:xfrm>
            <a:prstGeom prst="rect">
              <a:avLst/>
            </a:prstGeom>
          </p:spPr>
        </p:pic>
        <p:pic>
          <p:nvPicPr>
            <p:cNvPr id="10" name="object 14">
              <a:extLst>
                <a:ext uri="{FF2B5EF4-FFF2-40B4-BE49-F238E27FC236}">
                  <a16:creationId xmlns:a16="http://schemas.microsoft.com/office/drawing/2014/main" id="{3139C987-AFBF-11C0-B975-7EDBF2DC29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097" y="1705305"/>
              <a:ext cx="490727" cy="395020"/>
            </a:xfrm>
            <a:prstGeom prst="rect">
              <a:avLst/>
            </a:prstGeom>
          </p:spPr>
        </p:pic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345A57D3-09C8-9304-58CA-D56DFFC567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1945" y="1705305"/>
              <a:ext cx="1226820" cy="395020"/>
            </a:xfrm>
            <a:prstGeom prst="rect">
              <a:avLst/>
            </a:prstGeom>
          </p:spPr>
        </p:pic>
        <p:pic>
          <p:nvPicPr>
            <p:cNvPr id="12" name="object 16">
              <a:extLst>
                <a:ext uri="{FF2B5EF4-FFF2-40B4-BE49-F238E27FC236}">
                  <a16:creationId xmlns:a16="http://schemas.microsoft.com/office/drawing/2014/main" id="{99E34777-39B3-3FBE-407C-3FC318FF95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266" y="1705305"/>
              <a:ext cx="981456" cy="395020"/>
            </a:xfrm>
            <a:prstGeom prst="rect">
              <a:avLst/>
            </a:prstGeom>
          </p:spPr>
        </p:pic>
        <p:pic>
          <p:nvPicPr>
            <p:cNvPr id="13" name="object 17">
              <a:extLst>
                <a:ext uri="{FF2B5EF4-FFF2-40B4-BE49-F238E27FC236}">
                  <a16:creationId xmlns:a16="http://schemas.microsoft.com/office/drawing/2014/main" id="{0F09363F-A8F9-6D44-B2A4-36C6D19D25D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841" y="1705305"/>
              <a:ext cx="1226820" cy="395020"/>
            </a:xfrm>
            <a:prstGeom prst="rect">
              <a:avLst/>
            </a:prstGeom>
          </p:spPr>
        </p:pic>
      </p:grpSp>
      <p:grpSp>
        <p:nvGrpSpPr>
          <p:cNvPr id="14" name="object 18">
            <a:extLst>
              <a:ext uri="{FF2B5EF4-FFF2-40B4-BE49-F238E27FC236}">
                <a16:creationId xmlns:a16="http://schemas.microsoft.com/office/drawing/2014/main" id="{902F0C68-CE49-05B0-5FAC-8CBAD3F9E22E}"/>
              </a:ext>
            </a:extLst>
          </p:cNvPr>
          <p:cNvGrpSpPr/>
          <p:nvPr/>
        </p:nvGrpSpPr>
        <p:grpSpPr>
          <a:xfrm>
            <a:off x="3182822" y="2648665"/>
            <a:ext cx="4382758" cy="451924"/>
            <a:chOff x="3844163" y="2280157"/>
            <a:chExt cx="4866005" cy="489584"/>
          </a:xfrm>
        </p:grpSpPr>
        <p:pic>
          <p:nvPicPr>
            <p:cNvPr id="15" name="object 19">
              <a:extLst>
                <a:ext uri="{FF2B5EF4-FFF2-40B4-BE49-F238E27FC236}">
                  <a16:creationId xmlns:a16="http://schemas.microsoft.com/office/drawing/2014/main" id="{E2416792-11A7-A258-7EB1-EE3ECECD88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4163" y="2280157"/>
              <a:ext cx="1562481" cy="489203"/>
            </a:xfrm>
            <a:prstGeom prst="rect">
              <a:avLst/>
            </a:prstGeom>
          </p:spPr>
        </p:pic>
        <p:pic>
          <p:nvPicPr>
            <p:cNvPr id="16" name="object 20">
              <a:extLst>
                <a:ext uri="{FF2B5EF4-FFF2-40B4-BE49-F238E27FC236}">
                  <a16:creationId xmlns:a16="http://schemas.microsoft.com/office/drawing/2014/main" id="{F061F0B9-6967-EBB7-509E-123C19090A0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7916" y="2280157"/>
              <a:ext cx="937260" cy="489203"/>
            </a:xfrm>
            <a:prstGeom prst="rect">
              <a:avLst/>
            </a:prstGeom>
          </p:spPr>
        </p:pic>
        <p:pic>
          <p:nvPicPr>
            <p:cNvPr id="17" name="object 21">
              <a:extLst>
                <a:ext uri="{FF2B5EF4-FFF2-40B4-BE49-F238E27FC236}">
                  <a16:creationId xmlns:a16="http://schemas.microsoft.com/office/drawing/2014/main" id="{EACE0F56-FDD9-2BAF-3185-3EA91C7C626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5052" y="2354833"/>
              <a:ext cx="736092" cy="394715"/>
            </a:xfrm>
            <a:prstGeom prst="rect">
              <a:avLst/>
            </a:prstGeom>
          </p:spPr>
        </p:pic>
        <p:pic>
          <p:nvPicPr>
            <p:cNvPr id="18" name="object 22">
              <a:extLst>
                <a:ext uri="{FF2B5EF4-FFF2-40B4-BE49-F238E27FC236}">
                  <a16:creationId xmlns:a16="http://schemas.microsoft.com/office/drawing/2014/main" id="{BBCA929B-766C-377D-A13D-86F88208664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8645" y="2354833"/>
              <a:ext cx="1226820" cy="394715"/>
            </a:xfrm>
            <a:prstGeom prst="rect">
              <a:avLst/>
            </a:prstGeom>
          </p:spPr>
        </p:pic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31D939A8-BB7D-2EF3-3C41-65F0A4BA3B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2585" y="2354833"/>
              <a:ext cx="1227201" cy="394715"/>
            </a:xfrm>
            <a:prstGeom prst="rect">
              <a:avLst/>
            </a:prstGeom>
          </p:spPr>
        </p:pic>
      </p:grpSp>
      <p:grpSp>
        <p:nvGrpSpPr>
          <p:cNvPr id="20" name="object 24">
            <a:extLst>
              <a:ext uri="{FF2B5EF4-FFF2-40B4-BE49-F238E27FC236}">
                <a16:creationId xmlns:a16="http://schemas.microsoft.com/office/drawing/2014/main" id="{DF1CB18A-FEFA-02D3-DA83-84C7571F97CA}"/>
              </a:ext>
            </a:extLst>
          </p:cNvPr>
          <p:cNvGrpSpPr/>
          <p:nvPr/>
        </p:nvGrpSpPr>
        <p:grpSpPr>
          <a:xfrm>
            <a:off x="3118109" y="3247668"/>
            <a:ext cx="3170249" cy="451924"/>
            <a:chOff x="3774059" y="2929077"/>
            <a:chExt cx="3519804" cy="489584"/>
          </a:xfrm>
        </p:grpSpPr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A06F5860-9C84-2993-5774-FBDAC47A184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4059" y="3003753"/>
              <a:ext cx="1227201" cy="395020"/>
            </a:xfrm>
            <a:prstGeom prst="rect">
              <a:avLst/>
            </a:prstGeom>
          </p:spPr>
        </p:pic>
        <p:pic>
          <p:nvPicPr>
            <p:cNvPr id="22" name="object 26">
              <a:extLst>
                <a:ext uri="{FF2B5EF4-FFF2-40B4-BE49-F238E27FC236}">
                  <a16:creationId xmlns:a16="http://schemas.microsoft.com/office/drawing/2014/main" id="{5D237E52-4450-D115-BBF9-DDF9049842A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1301" y="2929077"/>
              <a:ext cx="1249679" cy="489508"/>
            </a:xfrm>
            <a:prstGeom prst="rect">
              <a:avLst/>
            </a:prstGeom>
          </p:spPr>
        </p:pic>
        <p:pic>
          <p:nvPicPr>
            <p:cNvPr id="23" name="object 27">
              <a:extLst>
                <a:ext uri="{FF2B5EF4-FFF2-40B4-BE49-F238E27FC236}">
                  <a16:creationId xmlns:a16="http://schemas.microsoft.com/office/drawing/2014/main" id="{9DD51F32-6996-13B0-C14A-3594768EE6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8561" y="3003753"/>
              <a:ext cx="490727" cy="395020"/>
            </a:xfrm>
            <a:prstGeom prst="rect">
              <a:avLst/>
            </a:prstGeom>
          </p:spPr>
        </p:pic>
        <p:pic>
          <p:nvPicPr>
            <p:cNvPr id="24" name="object 28">
              <a:extLst>
                <a:ext uri="{FF2B5EF4-FFF2-40B4-BE49-F238E27FC236}">
                  <a16:creationId xmlns:a16="http://schemas.microsoft.com/office/drawing/2014/main" id="{DA2333E9-0866-3215-9AC5-4D32C2C8C4C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6409" y="3003753"/>
              <a:ext cx="1227200" cy="395020"/>
            </a:xfrm>
            <a:prstGeom prst="rect">
              <a:avLst/>
            </a:prstGeom>
          </p:spPr>
        </p:pic>
      </p:grpSp>
      <p:grpSp>
        <p:nvGrpSpPr>
          <p:cNvPr id="35" name="object 39">
            <a:extLst>
              <a:ext uri="{FF2B5EF4-FFF2-40B4-BE49-F238E27FC236}">
                <a16:creationId xmlns:a16="http://schemas.microsoft.com/office/drawing/2014/main" id="{C0AFF0FD-CCA9-9E8A-FCB3-A341CD41D8D4}"/>
              </a:ext>
            </a:extLst>
          </p:cNvPr>
          <p:cNvGrpSpPr/>
          <p:nvPr/>
        </p:nvGrpSpPr>
        <p:grpSpPr>
          <a:xfrm>
            <a:off x="3182820" y="4447104"/>
            <a:ext cx="4168281" cy="451924"/>
            <a:chOff x="3844163" y="4228465"/>
            <a:chExt cx="4627880" cy="489584"/>
          </a:xfrm>
        </p:grpSpPr>
        <p:pic>
          <p:nvPicPr>
            <p:cNvPr id="36" name="object 40">
              <a:extLst>
                <a:ext uri="{FF2B5EF4-FFF2-40B4-BE49-F238E27FC236}">
                  <a16:creationId xmlns:a16="http://schemas.microsoft.com/office/drawing/2014/main" id="{8C144EA1-CA5F-EC66-C150-42209ADA9E8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4163" y="4228465"/>
              <a:ext cx="1562481" cy="489204"/>
            </a:xfrm>
            <a:prstGeom prst="rect">
              <a:avLst/>
            </a:prstGeom>
          </p:spPr>
        </p:pic>
        <p:pic>
          <p:nvPicPr>
            <p:cNvPr id="37" name="object 41">
              <a:extLst>
                <a:ext uri="{FF2B5EF4-FFF2-40B4-BE49-F238E27FC236}">
                  <a16:creationId xmlns:a16="http://schemas.microsoft.com/office/drawing/2014/main" id="{4B3B98C5-2CAF-4CF4-A04A-A68B1A0E382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94097" y="4303141"/>
              <a:ext cx="490727" cy="394716"/>
            </a:xfrm>
            <a:prstGeom prst="rect">
              <a:avLst/>
            </a:prstGeom>
          </p:spPr>
        </p:pic>
        <p:pic>
          <p:nvPicPr>
            <p:cNvPr id="38" name="object 42">
              <a:extLst>
                <a:ext uri="{FF2B5EF4-FFF2-40B4-BE49-F238E27FC236}">
                  <a16:creationId xmlns:a16="http://schemas.microsoft.com/office/drawing/2014/main" id="{032850C6-4370-9EFC-221F-B87980CAF3F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1945" y="4303141"/>
              <a:ext cx="981455" cy="394716"/>
            </a:xfrm>
            <a:prstGeom prst="rect">
              <a:avLst/>
            </a:prstGeom>
          </p:spPr>
        </p:pic>
        <p:pic>
          <p:nvPicPr>
            <p:cNvPr id="39" name="object 43">
              <a:extLst>
                <a:ext uri="{FF2B5EF4-FFF2-40B4-BE49-F238E27FC236}">
                  <a16:creationId xmlns:a16="http://schemas.microsoft.com/office/drawing/2014/main" id="{B21D9E9A-77AE-E2DF-3530-36C465EBBC2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00520" y="4303141"/>
              <a:ext cx="1227201" cy="394716"/>
            </a:xfrm>
            <a:prstGeom prst="rect">
              <a:avLst/>
            </a:prstGeom>
          </p:spPr>
        </p:pic>
        <p:pic>
          <p:nvPicPr>
            <p:cNvPr id="40" name="object 44">
              <a:extLst>
                <a:ext uri="{FF2B5EF4-FFF2-40B4-BE49-F238E27FC236}">
                  <a16:creationId xmlns:a16="http://schemas.microsoft.com/office/drawing/2014/main" id="{20944B24-58CA-F91A-34B8-3E2F2028F30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44841" y="4303141"/>
              <a:ext cx="1226820" cy="394716"/>
            </a:xfrm>
            <a:prstGeom prst="rect">
              <a:avLst/>
            </a:prstGeom>
          </p:spPr>
        </p:pic>
      </p:grpSp>
      <p:grpSp>
        <p:nvGrpSpPr>
          <p:cNvPr id="41" name="object 45">
            <a:extLst>
              <a:ext uri="{FF2B5EF4-FFF2-40B4-BE49-F238E27FC236}">
                <a16:creationId xmlns:a16="http://schemas.microsoft.com/office/drawing/2014/main" id="{35BA93F5-3303-09F3-E475-7ED568B2EF18}"/>
              </a:ext>
            </a:extLst>
          </p:cNvPr>
          <p:cNvGrpSpPr/>
          <p:nvPr/>
        </p:nvGrpSpPr>
        <p:grpSpPr>
          <a:xfrm>
            <a:off x="3118110" y="5046106"/>
            <a:ext cx="3191984" cy="451924"/>
            <a:chOff x="3774059" y="4877384"/>
            <a:chExt cx="3543935" cy="489584"/>
          </a:xfrm>
        </p:grpSpPr>
        <p:pic>
          <p:nvPicPr>
            <p:cNvPr id="42" name="object 46">
              <a:extLst>
                <a:ext uri="{FF2B5EF4-FFF2-40B4-BE49-F238E27FC236}">
                  <a16:creationId xmlns:a16="http://schemas.microsoft.com/office/drawing/2014/main" id="{815ACE6C-13A1-F25C-303F-FF44C82F52F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74059" y="4952441"/>
              <a:ext cx="981456" cy="395020"/>
            </a:xfrm>
            <a:prstGeom prst="rect">
              <a:avLst/>
            </a:prstGeom>
          </p:spPr>
        </p:pic>
        <p:pic>
          <p:nvPicPr>
            <p:cNvPr id="43" name="object 47">
              <a:extLst>
                <a:ext uri="{FF2B5EF4-FFF2-40B4-BE49-F238E27FC236}">
                  <a16:creationId xmlns:a16="http://schemas.microsoft.com/office/drawing/2014/main" id="{1A911AC3-42BA-3732-BFF1-7B45EDDDA07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72889" y="4952441"/>
              <a:ext cx="736091" cy="395020"/>
            </a:xfrm>
            <a:prstGeom prst="rect">
              <a:avLst/>
            </a:prstGeom>
          </p:spPr>
        </p:pic>
        <p:pic>
          <p:nvPicPr>
            <p:cNvPr id="44" name="object 48">
              <a:extLst>
                <a:ext uri="{FF2B5EF4-FFF2-40B4-BE49-F238E27FC236}">
                  <a16:creationId xmlns:a16="http://schemas.microsoft.com/office/drawing/2014/main" id="{ABA2A833-7A73-7F28-6070-2ACD53ABBB5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29149" y="4877384"/>
              <a:ext cx="877824" cy="489508"/>
            </a:xfrm>
            <a:prstGeom prst="rect">
              <a:avLst/>
            </a:prstGeom>
          </p:spPr>
        </p:pic>
        <p:pic>
          <p:nvPicPr>
            <p:cNvPr id="45" name="object 49">
              <a:extLst>
                <a:ext uri="{FF2B5EF4-FFF2-40B4-BE49-F238E27FC236}">
                  <a16:creationId xmlns:a16="http://schemas.microsoft.com/office/drawing/2014/main" id="{9D0E9C4B-DF3A-CC60-8939-5DC9E8F03E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7517" y="4952441"/>
              <a:ext cx="490727" cy="395020"/>
            </a:xfrm>
            <a:prstGeom prst="rect">
              <a:avLst/>
            </a:prstGeom>
          </p:spPr>
        </p:pic>
        <p:pic>
          <p:nvPicPr>
            <p:cNvPr id="46" name="object 50">
              <a:extLst>
                <a:ext uri="{FF2B5EF4-FFF2-40B4-BE49-F238E27FC236}">
                  <a16:creationId xmlns:a16="http://schemas.microsoft.com/office/drawing/2014/main" id="{99063365-1F79-8367-5885-5BB7ECEB580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0793" y="4952441"/>
              <a:ext cx="1227201" cy="395020"/>
            </a:xfrm>
            <a:prstGeom prst="rect">
              <a:avLst/>
            </a:prstGeom>
          </p:spPr>
        </p:pic>
      </p:grpSp>
      <p:sp>
        <p:nvSpPr>
          <p:cNvPr id="53" name="슬라이드 번호 개체 틀 20">
            <a:extLst>
              <a:ext uri="{FF2B5EF4-FFF2-40B4-BE49-F238E27FC236}">
                <a16:creationId xmlns:a16="http://schemas.microsoft.com/office/drawing/2014/main" id="{BD0E00BF-E945-D814-0EB7-445DE485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7B4E98-EC4D-C5DE-6D73-BDEDD18A19B1}"/>
              </a:ext>
            </a:extLst>
          </p:cNvPr>
          <p:cNvSpPr txBox="1"/>
          <p:nvPr/>
        </p:nvSpPr>
        <p:spPr>
          <a:xfrm>
            <a:off x="110868" y="3482321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우리가 바라는  </a:t>
            </a:r>
            <a:endParaRPr lang="en-US" altLang="ko-KR" sz="3200" u="sng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55" name="object 29">
            <a:extLst>
              <a:ext uri="{FF2B5EF4-FFF2-40B4-BE49-F238E27FC236}">
                <a16:creationId xmlns:a16="http://schemas.microsoft.com/office/drawing/2014/main" id="{58D36C28-3E2F-B906-6F02-2414EEFC2738}"/>
              </a:ext>
            </a:extLst>
          </p:cNvPr>
          <p:cNvGrpSpPr/>
          <p:nvPr/>
        </p:nvGrpSpPr>
        <p:grpSpPr>
          <a:xfrm>
            <a:off x="3204618" y="3788826"/>
            <a:ext cx="4532210" cy="451573"/>
            <a:chOff x="3774059" y="3578986"/>
            <a:chExt cx="4909895" cy="489204"/>
          </a:xfrm>
        </p:grpSpPr>
        <p:pic>
          <p:nvPicPr>
            <p:cNvPr id="56" name="object 30">
              <a:extLst>
                <a:ext uri="{FF2B5EF4-FFF2-40B4-BE49-F238E27FC236}">
                  <a16:creationId xmlns:a16="http://schemas.microsoft.com/office/drawing/2014/main" id="{0E1A47EE-9A9D-1C12-15CF-72CC6603988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74059" y="3653662"/>
              <a:ext cx="736091" cy="394716"/>
            </a:xfrm>
            <a:prstGeom prst="rect">
              <a:avLst/>
            </a:prstGeom>
          </p:spPr>
        </p:pic>
        <p:pic>
          <p:nvPicPr>
            <p:cNvPr id="57" name="object 31">
              <a:extLst>
                <a:ext uri="{FF2B5EF4-FFF2-40B4-BE49-F238E27FC236}">
                  <a16:creationId xmlns:a16="http://schemas.microsoft.com/office/drawing/2014/main" id="{DE836096-91A8-5B30-A615-AA4E067D49F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64787" y="3653662"/>
              <a:ext cx="304800" cy="394716"/>
            </a:xfrm>
            <a:prstGeom prst="rect">
              <a:avLst/>
            </a:prstGeom>
          </p:spPr>
        </p:pic>
        <p:pic>
          <p:nvPicPr>
            <p:cNvPr id="58" name="object 32">
              <a:extLst>
                <a:ext uri="{FF2B5EF4-FFF2-40B4-BE49-F238E27FC236}">
                  <a16:creationId xmlns:a16="http://schemas.microsoft.com/office/drawing/2014/main" id="{51838283-8D4E-66C1-B0DE-C36338236B4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17187" y="3653662"/>
              <a:ext cx="736549" cy="394716"/>
            </a:xfrm>
            <a:prstGeom prst="rect">
              <a:avLst/>
            </a:prstGeom>
          </p:spPr>
        </p:pic>
        <p:pic>
          <p:nvPicPr>
            <p:cNvPr id="59" name="object 33">
              <a:extLst>
                <a:ext uri="{FF2B5EF4-FFF2-40B4-BE49-F238E27FC236}">
                  <a16:creationId xmlns:a16="http://schemas.microsoft.com/office/drawing/2014/main" id="{B46A300A-E489-E606-AE59-553B909A86E9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70653" y="3653662"/>
              <a:ext cx="1226820" cy="394716"/>
            </a:xfrm>
            <a:prstGeom prst="rect">
              <a:avLst/>
            </a:prstGeom>
          </p:spPr>
        </p:pic>
        <p:pic>
          <p:nvPicPr>
            <p:cNvPr id="60" name="object 34">
              <a:extLst>
                <a:ext uri="{FF2B5EF4-FFF2-40B4-BE49-F238E27FC236}">
                  <a16:creationId xmlns:a16="http://schemas.microsoft.com/office/drawing/2014/main" id="{00AFF29E-22EF-533B-C665-07C6CC8D3917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19165" y="3578986"/>
              <a:ext cx="1562481" cy="489204"/>
            </a:xfrm>
            <a:prstGeom prst="rect">
              <a:avLst/>
            </a:prstGeom>
          </p:spPr>
        </p:pic>
        <p:pic>
          <p:nvPicPr>
            <p:cNvPr id="61" name="object 35">
              <a:extLst>
                <a:ext uri="{FF2B5EF4-FFF2-40B4-BE49-F238E27FC236}">
                  <a16:creationId xmlns:a16="http://schemas.microsoft.com/office/drawing/2014/main" id="{E52A9D2A-FE10-45C4-7CB1-7D216F3F86DA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33234" y="3653662"/>
              <a:ext cx="490727" cy="394716"/>
            </a:xfrm>
            <a:prstGeom prst="rect">
              <a:avLst/>
            </a:prstGeom>
          </p:spPr>
        </p:pic>
        <p:pic>
          <p:nvPicPr>
            <p:cNvPr id="62" name="object 36">
              <a:extLst>
                <a:ext uri="{FF2B5EF4-FFF2-40B4-BE49-F238E27FC236}">
                  <a16:creationId xmlns:a16="http://schemas.microsoft.com/office/drawing/2014/main" id="{63645491-19C9-7284-FB87-717D16CED33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39558" y="3653662"/>
              <a:ext cx="490727" cy="394716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7FDD2B18-169E-86EC-4FB0-584E37E27FE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47405" y="3653662"/>
              <a:ext cx="736549" cy="394716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814B98D-8A5F-98D3-E4E8-26325585F743}"/>
              </a:ext>
            </a:extLst>
          </p:cNvPr>
          <p:cNvSpPr txBox="1"/>
          <p:nvPr/>
        </p:nvSpPr>
        <p:spPr>
          <a:xfrm>
            <a:off x="7881260" y="3482321"/>
            <a:ext cx="1125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기업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B7D3E-1D92-FC9B-8A8A-E307D2E91912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국민이 생각하는 기업의 목적</a:t>
            </a:r>
          </a:p>
        </p:txBody>
      </p:sp>
      <p:grpSp>
        <p:nvGrpSpPr>
          <p:cNvPr id="108" name="object 16">
            <a:extLst>
              <a:ext uri="{FF2B5EF4-FFF2-40B4-BE49-F238E27FC236}">
                <a16:creationId xmlns:a16="http://schemas.microsoft.com/office/drawing/2014/main" id="{D28388DC-DEF1-8FF0-7E32-B6D0EF59D106}"/>
              </a:ext>
            </a:extLst>
          </p:cNvPr>
          <p:cNvGrpSpPr/>
          <p:nvPr/>
        </p:nvGrpSpPr>
        <p:grpSpPr>
          <a:xfrm>
            <a:off x="393390" y="1146775"/>
            <a:ext cx="8340969" cy="963637"/>
            <a:chOff x="454151" y="836675"/>
            <a:chExt cx="9036050" cy="1043940"/>
          </a:xfrm>
        </p:grpSpPr>
        <p:sp>
          <p:nvSpPr>
            <p:cNvPr id="109" name="object 17">
              <a:extLst>
                <a:ext uri="{FF2B5EF4-FFF2-40B4-BE49-F238E27FC236}">
                  <a16:creationId xmlns:a16="http://schemas.microsoft.com/office/drawing/2014/main" id="{B1E588D7-6693-1B0D-518D-873392FD91F3}"/>
                </a:ext>
              </a:extLst>
            </p:cNvPr>
            <p:cNvSpPr/>
            <p:nvPr/>
          </p:nvSpPr>
          <p:spPr>
            <a:xfrm>
              <a:off x="454151" y="836675"/>
              <a:ext cx="9036050" cy="1043940"/>
            </a:xfrm>
            <a:custGeom>
              <a:avLst/>
              <a:gdLst/>
              <a:ahLst/>
              <a:cxnLst/>
              <a:rect l="l" t="t" r="r" b="b"/>
              <a:pathLst>
                <a:path w="9036050" h="1043939">
                  <a:moveTo>
                    <a:pt x="8857361" y="0"/>
                  </a:moveTo>
                  <a:lnTo>
                    <a:pt x="178435" y="0"/>
                  </a:lnTo>
                  <a:lnTo>
                    <a:pt x="130998" y="6373"/>
                  </a:lnTo>
                  <a:lnTo>
                    <a:pt x="88373" y="24360"/>
                  </a:lnTo>
                  <a:lnTo>
                    <a:pt x="52260" y="52260"/>
                  </a:lnTo>
                  <a:lnTo>
                    <a:pt x="24360" y="88373"/>
                  </a:lnTo>
                  <a:lnTo>
                    <a:pt x="6373" y="130998"/>
                  </a:lnTo>
                  <a:lnTo>
                    <a:pt x="0" y="178435"/>
                  </a:lnTo>
                  <a:lnTo>
                    <a:pt x="0" y="865504"/>
                  </a:lnTo>
                  <a:lnTo>
                    <a:pt x="6373" y="912941"/>
                  </a:lnTo>
                  <a:lnTo>
                    <a:pt x="24360" y="955566"/>
                  </a:lnTo>
                  <a:lnTo>
                    <a:pt x="52260" y="991679"/>
                  </a:lnTo>
                  <a:lnTo>
                    <a:pt x="88373" y="1019579"/>
                  </a:lnTo>
                  <a:lnTo>
                    <a:pt x="130998" y="1037566"/>
                  </a:lnTo>
                  <a:lnTo>
                    <a:pt x="178435" y="1043939"/>
                  </a:lnTo>
                  <a:lnTo>
                    <a:pt x="8857361" y="1043939"/>
                  </a:lnTo>
                  <a:lnTo>
                    <a:pt x="8904797" y="1037566"/>
                  </a:lnTo>
                  <a:lnTo>
                    <a:pt x="8947422" y="1019579"/>
                  </a:lnTo>
                  <a:lnTo>
                    <a:pt x="8983535" y="991679"/>
                  </a:lnTo>
                  <a:lnTo>
                    <a:pt x="9011435" y="955566"/>
                  </a:lnTo>
                  <a:lnTo>
                    <a:pt x="9029422" y="912941"/>
                  </a:lnTo>
                  <a:lnTo>
                    <a:pt x="9035796" y="865504"/>
                  </a:lnTo>
                  <a:lnTo>
                    <a:pt x="9035796" y="178435"/>
                  </a:lnTo>
                  <a:lnTo>
                    <a:pt x="9029422" y="130998"/>
                  </a:lnTo>
                  <a:lnTo>
                    <a:pt x="9011435" y="88373"/>
                  </a:lnTo>
                  <a:lnTo>
                    <a:pt x="8983535" y="52260"/>
                  </a:lnTo>
                  <a:lnTo>
                    <a:pt x="8947422" y="24360"/>
                  </a:lnTo>
                  <a:lnTo>
                    <a:pt x="8904797" y="6373"/>
                  </a:lnTo>
                  <a:lnTo>
                    <a:pt x="88573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pic>
          <p:nvPicPr>
            <p:cNvPr id="110" name="object 18">
              <a:extLst>
                <a:ext uri="{FF2B5EF4-FFF2-40B4-BE49-F238E27FC236}">
                  <a16:creationId xmlns:a16="http://schemas.microsoft.com/office/drawing/2014/main" id="{586094BD-3AA0-B1E2-5E4F-81F82CDAA2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5" y="964437"/>
              <a:ext cx="920496" cy="376427"/>
            </a:xfrm>
            <a:prstGeom prst="rect">
              <a:avLst/>
            </a:prstGeom>
          </p:spPr>
        </p:pic>
        <p:pic>
          <p:nvPicPr>
            <p:cNvPr id="111" name="object 19">
              <a:extLst>
                <a:ext uri="{FF2B5EF4-FFF2-40B4-BE49-F238E27FC236}">
                  <a16:creationId xmlns:a16="http://schemas.microsoft.com/office/drawing/2014/main" id="{3EE637D0-7D64-8961-C278-CF8BB48741C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3163" y="964437"/>
              <a:ext cx="690372" cy="376427"/>
            </a:xfrm>
            <a:prstGeom prst="rect">
              <a:avLst/>
            </a:prstGeom>
          </p:spPr>
        </p:pic>
        <p:pic>
          <p:nvPicPr>
            <p:cNvPr id="112" name="object 20">
              <a:extLst>
                <a:ext uri="{FF2B5EF4-FFF2-40B4-BE49-F238E27FC236}">
                  <a16:creationId xmlns:a16="http://schemas.microsoft.com/office/drawing/2014/main" id="{23B64930-93E8-3010-36E7-6B5BC845E3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5481" y="964437"/>
              <a:ext cx="280416" cy="376427"/>
            </a:xfrm>
            <a:prstGeom prst="rect">
              <a:avLst/>
            </a:prstGeom>
          </p:spPr>
        </p:pic>
        <p:pic>
          <p:nvPicPr>
            <p:cNvPr id="113" name="object 21">
              <a:extLst>
                <a:ext uri="{FF2B5EF4-FFF2-40B4-BE49-F238E27FC236}">
                  <a16:creationId xmlns:a16="http://schemas.microsoft.com/office/drawing/2014/main" id="{2B11D6F9-6EB6-C52E-7AD8-E5E10EEFE5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5794" y="964437"/>
              <a:ext cx="920495" cy="376427"/>
            </a:xfrm>
            <a:prstGeom prst="rect">
              <a:avLst/>
            </a:prstGeom>
          </p:spPr>
        </p:pic>
        <p:pic>
          <p:nvPicPr>
            <p:cNvPr id="114" name="object 22">
              <a:extLst>
                <a:ext uri="{FF2B5EF4-FFF2-40B4-BE49-F238E27FC236}">
                  <a16:creationId xmlns:a16="http://schemas.microsoft.com/office/drawing/2014/main" id="{1F93A846-7B6E-1786-884B-F6DD534AD19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7981" y="964437"/>
              <a:ext cx="1381124" cy="376427"/>
            </a:xfrm>
            <a:prstGeom prst="rect">
              <a:avLst/>
            </a:prstGeom>
          </p:spPr>
        </p:pic>
        <p:pic>
          <p:nvPicPr>
            <p:cNvPr id="115" name="object 23">
              <a:extLst>
                <a:ext uri="{FF2B5EF4-FFF2-40B4-BE49-F238E27FC236}">
                  <a16:creationId xmlns:a16="http://schemas.microsoft.com/office/drawing/2014/main" id="{8833CCE6-E0B7-EB34-7D03-177CBDE081B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9274" y="964437"/>
              <a:ext cx="920496" cy="376427"/>
            </a:xfrm>
            <a:prstGeom prst="rect">
              <a:avLst/>
            </a:prstGeom>
          </p:spPr>
        </p:pic>
        <p:pic>
          <p:nvPicPr>
            <p:cNvPr id="116" name="object 24">
              <a:extLst>
                <a:ext uri="{FF2B5EF4-FFF2-40B4-BE49-F238E27FC236}">
                  <a16:creationId xmlns:a16="http://schemas.microsoft.com/office/drawing/2014/main" id="{F62D6B5D-F37D-488C-A40A-23DE502C242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1462" y="964437"/>
              <a:ext cx="690372" cy="376427"/>
            </a:xfrm>
            <a:prstGeom prst="rect">
              <a:avLst/>
            </a:prstGeom>
          </p:spPr>
        </p:pic>
        <p:pic>
          <p:nvPicPr>
            <p:cNvPr id="117" name="object 25">
              <a:extLst>
                <a:ext uri="{FF2B5EF4-FFF2-40B4-BE49-F238E27FC236}">
                  <a16:creationId xmlns:a16="http://schemas.microsoft.com/office/drawing/2014/main" id="{CC49AB9A-53FF-D546-325F-756030FF59A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1711" y="964437"/>
              <a:ext cx="1446657" cy="376427"/>
            </a:xfrm>
            <a:prstGeom prst="rect">
              <a:avLst/>
            </a:prstGeom>
          </p:spPr>
        </p:pic>
        <p:pic>
          <p:nvPicPr>
            <p:cNvPr id="118" name="object 26">
              <a:extLst>
                <a:ext uri="{FF2B5EF4-FFF2-40B4-BE49-F238E27FC236}">
                  <a16:creationId xmlns:a16="http://schemas.microsoft.com/office/drawing/2014/main" id="{4B163553-690B-B4C2-14AB-0EE28901652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6988" y="964437"/>
              <a:ext cx="690372" cy="376427"/>
            </a:xfrm>
            <a:prstGeom prst="rect">
              <a:avLst/>
            </a:prstGeom>
          </p:spPr>
        </p:pic>
        <p:pic>
          <p:nvPicPr>
            <p:cNvPr id="119" name="object 27">
              <a:extLst>
                <a:ext uri="{FF2B5EF4-FFF2-40B4-BE49-F238E27FC236}">
                  <a16:creationId xmlns:a16="http://schemas.microsoft.com/office/drawing/2014/main" id="{C1D12D30-D496-3FE8-81EC-C0E27928192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10576" y="964437"/>
              <a:ext cx="690829" cy="376427"/>
            </a:xfrm>
            <a:prstGeom prst="rect">
              <a:avLst/>
            </a:prstGeom>
          </p:spPr>
        </p:pic>
        <p:pic>
          <p:nvPicPr>
            <p:cNvPr id="120" name="object 28">
              <a:extLst>
                <a:ext uri="{FF2B5EF4-FFF2-40B4-BE49-F238E27FC236}">
                  <a16:creationId xmlns:a16="http://schemas.microsoft.com/office/drawing/2014/main" id="{B537519F-4D1D-8A01-CD67-E78A99F05F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3021" y="964437"/>
              <a:ext cx="920496" cy="376427"/>
            </a:xfrm>
            <a:prstGeom prst="rect">
              <a:avLst/>
            </a:prstGeom>
          </p:spPr>
        </p:pic>
        <p:pic>
          <p:nvPicPr>
            <p:cNvPr id="121" name="object 29">
              <a:extLst>
                <a:ext uri="{FF2B5EF4-FFF2-40B4-BE49-F238E27FC236}">
                  <a16:creationId xmlns:a16="http://schemas.microsoft.com/office/drawing/2014/main" id="{C1A1E03E-4CE1-3987-22EF-AA2AD2B9B87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13394" y="964437"/>
              <a:ext cx="862329" cy="376427"/>
            </a:xfrm>
            <a:prstGeom prst="rect">
              <a:avLst/>
            </a:prstGeom>
          </p:spPr>
        </p:pic>
      </p:grpSp>
      <p:sp>
        <p:nvSpPr>
          <p:cNvPr id="122" name="object 30">
            <a:extLst>
              <a:ext uri="{FF2B5EF4-FFF2-40B4-BE49-F238E27FC236}">
                <a16:creationId xmlns:a16="http://schemas.microsoft.com/office/drawing/2014/main" id="{5D32E95F-790C-9CF1-51A2-61BD968CD5FC}"/>
              </a:ext>
            </a:extLst>
          </p:cNvPr>
          <p:cNvSpPr txBox="1"/>
          <p:nvPr/>
        </p:nvSpPr>
        <p:spPr>
          <a:xfrm>
            <a:off x="594091" y="1207126"/>
            <a:ext cx="131298" cy="754940"/>
          </a:xfrm>
          <a:prstGeom prst="rect">
            <a:avLst/>
          </a:prstGeom>
        </p:spPr>
        <p:txBody>
          <a:bodyPr vert="horz" wrap="square" lIns="0" tIns="96129" rIns="0" bIns="0" rtlCol="0">
            <a:spAutoFit/>
          </a:bodyPr>
          <a:lstStyle/>
          <a:p>
            <a:pPr marL="11723">
              <a:spcBef>
                <a:spcPts val="757"/>
              </a:spcBef>
            </a:pPr>
            <a:r>
              <a:rPr sz="1846" dirty="0">
                <a:latin typeface="Wingdings"/>
                <a:cs typeface="Wingdings"/>
              </a:rPr>
              <a:t></a:t>
            </a:r>
            <a:endParaRPr sz="1846">
              <a:latin typeface="Wingdings"/>
              <a:cs typeface="Wingdings"/>
            </a:endParaRPr>
          </a:p>
          <a:p>
            <a:pPr marL="11723">
              <a:spcBef>
                <a:spcPts val="665"/>
              </a:spcBef>
            </a:pPr>
            <a:r>
              <a:rPr sz="1846" dirty="0">
                <a:latin typeface="Wingdings"/>
                <a:cs typeface="Wingdings"/>
              </a:rPr>
              <a:t></a:t>
            </a:r>
            <a:endParaRPr sz="1846">
              <a:latin typeface="Wingdings"/>
              <a:cs typeface="Wingdings"/>
            </a:endParaRPr>
          </a:p>
        </p:txBody>
      </p:sp>
      <p:grpSp>
        <p:nvGrpSpPr>
          <p:cNvPr id="123" name="object 31">
            <a:extLst>
              <a:ext uri="{FF2B5EF4-FFF2-40B4-BE49-F238E27FC236}">
                <a16:creationId xmlns:a16="http://schemas.microsoft.com/office/drawing/2014/main" id="{2607EBE9-30AD-154D-77A0-E8BA534FD523}"/>
              </a:ext>
            </a:extLst>
          </p:cNvPr>
          <p:cNvGrpSpPr/>
          <p:nvPr/>
        </p:nvGrpSpPr>
        <p:grpSpPr>
          <a:xfrm>
            <a:off x="851998" y="1630469"/>
            <a:ext cx="7910146" cy="347589"/>
            <a:chOff x="950975" y="1360677"/>
            <a:chExt cx="8569325" cy="376555"/>
          </a:xfrm>
        </p:grpSpPr>
        <p:pic>
          <p:nvPicPr>
            <p:cNvPr id="124" name="object 32">
              <a:extLst>
                <a:ext uri="{FF2B5EF4-FFF2-40B4-BE49-F238E27FC236}">
                  <a16:creationId xmlns:a16="http://schemas.microsoft.com/office/drawing/2014/main" id="{545D52E3-9D7B-68E3-6A7E-4273D056614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0975" y="1360677"/>
              <a:ext cx="877824" cy="376427"/>
            </a:xfrm>
            <a:prstGeom prst="rect">
              <a:avLst/>
            </a:prstGeom>
          </p:spPr>
        </p:pic>
        <p:pic>
          <p:nvPicPr>
            <p:cNvPr id="125" name="object 33">
              <a:extLst>
                <a:ext uri="{FF2B5EF4-FFF2-40B4-BE49-F238E27FC236}">
                  <a16:creationId xmlns:a16="http://schemas.microsoft.com/office/drawing/2014/main" id="{BB9FF9F7-0A6B-870C-53DD-66438F16B06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7443" y="1360677"/>
              <a:ext cx="658368" cy="376427"/>
            </a:xfrm>
            <a:prstGeom prst="rect">
              <a:avLst/>
            </a:prstGeom>
          </p:spPr>
        </p:pic>
        <p:pic>
          <p:nvPicPr>
            <p:cNvPr id="126" name="object 34">
              <a:extLst>
                <a:ext uri="{FF2B5EF4-FFF2-40B4-BE49-F238E27FC236}">
                  <a16:creationId xmlns:a16="http://schemas.microsoft.com/office/drawing/2014/main" id="{63127A80-21CD-7B11-CA48-1F9C9B08194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26233" y="1360677"/>
              <a:ext cx="233680" cy="376427"/>
            </a:xfrm>
            <a:prstGeom prst="rect">
              <a:avLst/>
            </a:prstGeom>
          </p:spPr>
        </p:pic>
        <p:pic>
          <p:nvPicPr>
            <p:cNvPr id="127" name="object 35">
              <a:extLst>
                <a:ext uri="{FF2B5EF4-FFF2-40B4-BE49-F238E27FC236}">
                  <a16:creationId xmlns:a16="http://schemas.microsoft.com/office/drawing/2014/main" id="{C40B38DF-656F-2471-98FF-1F3B36ED9B1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1493" y="1360677"/>
              <a:ext cx="1314958" cy="376427"/>
            </a:xfrm>
            <a:prstGeom prst="rect">
              <a:avLst/>
            </a:prstGeom>
          </p:spPr>
        </p:pic>
        <p:pic>
          <p:nvPicPr>
            <p:cNvPr id="128" name="object 36">
              <a:extLst>
                <a:ext uri="{FF2B5EF4-FFF2-40B4-BE49-F238E27FC236}">
                  <a16:creationId xmlns:a16="http://schemas.microsoft.com/office/drawing/2014/main" id="{E9F98EFF-3A5F-57EF-EFBD-66E8CB1A1CF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35349" y="1360677"/>
              <a:ext cx="658368" cy="376427"/>
            </a:xfrm>
            <a:prstGeom prst="rect">
              <a:avLst/>
            </a:prstGeom>
          </p:spPr>
        </p:pic>
        <p:pic>
          <p:nvPicPr>
            <p:cNvPr id="129" name="object 37">
              <a:extLst>
                <a:ext uri="{FF2B5EF4-FFF2-40B4-BE49-F238E27FC236}">
                  <a16:creationId xmlns:a16="http://schemas.microsoft.com/office/drawing/2014/main" id="{DF3D8483-D631-7898-FA54-A25594EAFCE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2361" y="1360677"/>
              <a:ext cx="658825" cy="376427"/>
            </a:xfrm>
            <a:prstGeom prst="rect">
              <a:avLst/>
            </a:prstGeom>
          </p:spPr>
        </p:pic>
        <p:pic>
          <p:nvPicPr>
            <p:cNvPr id="130" name="object 38">
              <a:extLst>
                <a:ext uri="{FF2B5EF4-FFF2-40B4-BE49-F238E27FC236}">
                  <a16:creationId xmlns:a16="http://schemas.microsoft.com/office/drawing/2014/main" id="{F16E0248-1432-E9EF-775A-5684F9A0462A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51654" y="1360677"/>
              <a:ext cx="134112" cy="376427"/>
            </a:xfrm>
            <a:prstGeom prst="rect">
              <a:avLst/>
            </a:prstGeom>
          </p:spPr>
        </p:pic>
        <p:pic>
          <p:nvPicPr>
            <p:cNvPr id="131" name="object 39">
              <a:extLst>
                <a:ext uri="{FF2B5EF4-FFF2-40B4-BE49-F238E27FC236}">
                  <a16:creationId xmlns:a16="http://schemas.microsoft.com/office/drawing/2014/main" id="{7B84AEA7-35E7-A931-E7DE-198BE41CA7F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8710" y="1391157"/>
              <a:ext cx="955039" cy="338327"/>
            </a:xfrm>
            <a:prstGeom prst="rect">
              <a:avLst/>
            </a:prstGeom>
          </p:spPr>
        </p:pic>
        <p:pic>
          <p:nvPicPr>
            <p:cNvPr id="132" name="object 40">
              <a:extLst>
                <a:ext uri="{FF2B5EF4-FFF2-40B4-BE49-F238E27FC236}">
                  <a16:creationId xmlns:a16="http://schemas.microsoft.com/office/drawing/2014/main" id="{4BB83423-8C87-CD2B-4A78-4AB11F02B2A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78247" y="1360677"/>
              <a:ext cx="134112" cy="376427"/>
            </a:xfrm>
            <a:prstGeom prst="rect">
              <a:avLst/>
            </a:prstGeom>
          </p:spPr>
        </p:pic>
        <p:pic>
          <p:nvPicPr>
            <p:cNvPr id="133" name="object 41">
              <a:extLst>
                <a:ext uri="{FF2B5EF4-FFF2-40B4-BE49-F238E27FC236}">
                  <a16:creationId xmlns:a16="http://schemas.microsoft.com/office/drawing/2014/main" id="{929FEDCA-3BB8-CEEB-BF85-91C97405A95C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45303" y="1360677"/>
              <a:ext cx="878230" cy="376427"/>
            </a:xfrm>
            <a:prstGeom prst="rect">
              <a:avLst/>
            </a:prstGeom>
          </p:spPr>
        </p:pic>
        <p:pic>
          <p:nvPicPr>
            <p:cNvPr id="134" name="object 42">
              <a:extLst>
                <a:ext uri="{FF2B5EF4-FFF2-40B4-BE49-F238E27FC236}">
                  <a16:creationId xmlns:a16="http://schemas.microsoft.com/office/drawing/2014/main" id="{C9713297-5DCD-EA4B-B515-0AD7AE7A400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42024" y="1360677"/>
              <a:ext cx="658368" cy="376427"/>
            </a:xfrm>
            <a:prstGeom prst="rect">
              <a:avLst/>
            </a:prstGeom>
          </p:spPr>
        </p:pic>
        <p:pic>
          <p:nvPicPr>
            <p:cNvPr id="135" name="object 43">
              <a:extLst>
                <a:ext uri="{FF2B5EF4-FFF2-40B4-BE49-F238E27FC236}">
                  <a16:creationId xmlns:a16="http://schemas.microsoft.com/office/drawing/2014/main" id="{4462ECA6-703B-D1FE-31B4-CD6182DABBF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80936" y="1360677"/>
              <a:ext cx="134112" cy="376427"/>
            </a:xfrm>
            <a:prstGeom prst="rect">
              <a:avLst/>
            </a:prstGeom>
          </p:spPr>
        </p:pic>
        <p:pic>
          <p:nvPicPr>
            <p:cNvPr id="136" name="object 44">
              <a:extLst>
                <a:ext uri="{FF2B5EF4-FFF2-40B4-BE49-F238E27FC236}">
                  <a16:creationId xmlns:a16="http://schemas.microsoft.com/office/drawing/2014/main" id="{5DE60EC1-BD45-FA72-5154-D16EB61595D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47992" y="1391157"/>
              <a:ext cx="955040" cy="338327"/>
            </a:xfrm>
            <a:prstGeom prst="rect">
              <a:avLst/>
            </a:prstGeom>
          </p:spPr>
        </p:pic>
        <p:pic>
          <p:nvPicPr>
            <p:cNvPr id="137" name="object 45">
              <a:extLst>
                <a:ext uri="{FF2B5EF4-FFF2-40B4-BE49-F238E27FC236}">
                  <a16:creationId xmlns:a16="http://schemas.microsoft.com/office/drawing/2014/main" id="{8082779C-2A6E-AF1C-2799-928F6585F04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07529" y="1360677"/>
              <a:ext cx="1095755" cy="376427"/>
            </a:xfrm>
            <a:prstGeom prst="rect">
              <a:avLst/>
            </a:prstGeom>
          </p:spPr>
        </p:pic>
        <p:pic>
          <p:nvPicPr>
            <p:cNvPr id="138" name="object 46">
              <a:extLst>
                <a:ext uri="{FF2B5EF4-FFF2-40B4-BE49-F238E27FC236}">
                  <a16:creationId xmlns:a16="http://schemas.microsoft.com/office/drawing/2014/main" id="{A16FE645-A676-C6BA-6A3C-866DDC9AD84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84209" y="1391157"/>
              <a:ext cx="896683" cy="338327"/>
            </a:xfrm>
            <a:prstGeom prst="rect">
              <a:avLst/>
            </a:prstGeom>
          </p:spPr>
        </p:pic>
        <p:pic>
          <p:nvPicPr>
            <p:cNvPr id="139" name="object 47">
              <a:extLst>
                <a:ext uri="{FF2B5EF4-FFF2-40B4-BE49-F238E27FC236}">
                  <a16:creationId xmlns:a16="http://schemas.microsoft.com/office/drawing/2014/main" id="{2E5480B0-FE6D-48F2-5DF5-58987E120A7E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81261" y="1360677"/>
              <a:ext cx="438911" cy="376427"/>
            </a:xfrm>
            <a:prstGeom prst="rect">
              <a:avLst/>
            </a:prstGeom>
          </p:spPr>
        </p:pic>
      </p:grpSp>
      <p:pic>
        <p:nvPicPr>
          <p:cNvPr id="140" name="object 63">
            <a:extLst>
              <a:ext uri="{FF2B5EF4-FFF2-40B4-BE49-F238E27FC236}">
                <a16:creationId xmlns:a16="http://schemas.microsoft.com/office/drawing/2014/main" id="{F81DC1FF-0DD8-639A-AB20-88396CA13F2F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15715" y="2321110"/>
            <a:ext cx="4307700" cy="4217802"/>
          </a:xfrm>
          <a:prstGeom prst="rect">
            <a:avLst/>
          </a:prstGeom>
        </p:spPr>
      </p:pic>
      <p:sp>
        <p:nvSpPr>
          <p:cNvPr id="141" name="슬라이드 번호 개체 틀 20">
            <a:extLst>
              <a:ext uri="{FF2B5EF4-FFF2-40B4-BE49-F238E27FC236}">
                <a16:creationId xmlns:a16="http://schemas.microsoft.com/office/drawing/2014/main" id="{1939DD89-D0B9-3037-17FA-A54AD67D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73729-B3A0-A9D4-CF33-E5DFD2F0B289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사회가 요구하는 </a:t>
            </a:r>
            <a:r>
              <a:rPr lang="en-US" altLang="ko-KR" sz="2400" b="1" dirty="0"/>
              <a:t>＇</a:t>
            </a:r>
            <a:r>
              <a:rPr lang="ko-KR" altLang="en-US" sz="2400" b="1" dirty="0"/>
              <a:t>새로운 기업의 역할</a:t>
            </a:r>
            <a:r>
              <a:rPr lang="en-US" altLang="ko-KR" sz="2400" b="1" dirty="0"/>
              <a:t>＇</a:t>
            </a:r>
            <a:endParaRPr lang="ko-KR" altLang="en-US" sz="2400" b="1" dirty="0"/>
          </a:p>
        </p:txBody>
      </p:sp>
      <p:grpSp>
        <p:nvGrpSpPr>
          <p:cNvPr id="5" name="object 120">
            <a:extLst>
              <a:ext uri="{FF2B5EF4-FFF2-40B4-BE49-F238E27FC236}">
                <a16:creationId xmlns:a16="http://schemas.microsoft.com/office/drawing/2014/main" id="{05D567C6-8678-5572-1247-15C9E7F71C39}"/>
              </a:ext>
            </a:extLst>
          </p:cNvPr>
          <p:cNvGrpSpPr/>
          <p:nvPr/>
        </p:nvGrpSpPr>
        <p:grpSpPr>
          <a:xfrm>
            <a:off x="500013" y="4240303"/>
            <a:ext cx="8143974" cy="1124103"/>
            <a:chOff x="926896" y="2470404"/>
            <a:chExt cx="8724900" cy="934719"/>
          </a:xfrm>
        </p:grpSpPr>
        <p:pic>
          <p:nvPicPr>
            <p:cNvPr id="6" name="object 121">
              <a:extLst>
                <a:ext uri="{FF2B5EF4-FFF2-40B4-BE49-F238E27FC236}">
                  <a16:creationId xmlns:a16="http://schemas.microsoft.com/office/drawing/2014/main" id="{E65BF26B-8BDD-BBDD-2D34-6D3A4F34B8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896" y="2470404"/>
              <a:ext cx="210312" cy="300227"/>
            </a:xfrm>
            <a:prstGeom prst="rect">
              <a:avLst/>
            </a:prstGeom>
          </p:spPr>
        </p:pic>
        <p:pic>
          <p:nvPicPr>
            <p:cNvPr id="7" name="object 122">
              <a:extLst>
                <a:ext uri="{FF2B5EF4-FFF2-40B4-BE49-F238E27FC236}">
                  <a16:creationId xmlns:a16="http://schemas.microsoft.com/office/drawing/2014/main" id="{E065A116-F3A9-3BB8-CE4B-1464CBF81A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2052" y="2470404"/>
              <a:ext cx="743712" cy="300227"/>
            </a:xfrm>
            <a:prstGeom prst="rect">
              <a:avLst/>
            </a:prstGeom>
          </p:spPr>
        </p:pic>
        <p:pic>
          <p:nvPicPr>
            <p:cNvPr id="8" name="object 123">
              <a:extLst>
                <a:ext uri="{FF2B5EF4-FFF2-40B4-BE49-F238E27FC236}">
                  <a16:creationId xmlns:a16="http://schemas.microsoft.com/office/drawing/2014/main" id="{8DCC9CB2-BEE4-E012-D9DE-F8423D9F548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0077" y="2470404"/>
              <a:ext cx="929639" cy="300227"/>
            </a:xfrm>
            <a:prstGeom prst="rect">
              <a:avLst/>
            </a:prstGeom>
          </p:spPr>
        </p:pic>
        <p:pic>
          <p:nvPicPr>
            <p:cNvPr id="9" name="object 124">
              <a:extLst>
                <a:ext uri="{FF2B5EF4-FFF2-40B4-BE49-F238E27FC236}">
                  <a16:creationId xmlns:a16="http://schemas.microsoft.com/office/drawing/2014/main" id="{9CFFFAB2-D388-09BE-B1D3-0B6050952F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5605" y="2470404"/>
              <a:ext cx="744118" cy="300227"/>
            </a:xfrm>
            <a:prstGeom prst="rect">
              <a:avLst/>
            </a:prstGeom>
          </p:spPr>
        </p:pic>
        <p:pic>
          <p:nvPicPr>
            <p:cNvPr id="10" name="object 125">
              <a:extLst>
                <a:ext uri="{FF2B5EF4-FFF2-40B4-BE49-F238E27FC236}">
                  <a16:creationId xmlns:a16="http://schemas.microsoft.com/office/drawing/2014/main" id="{D4AF2036-35A1-445E-4D2A-C0FAF11815C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4062" y="2470404"/>
              <a:ext cx="557784" cy="300227"/>
            </a:xfrm>
            <a:prstGeom prst="rect">
              <a:avLst/>
            </a:prstGeom>
          </p:spPr>
        </p:pic>
        <p:pic>
          <p:nvPicPr>
            <p:cNvPr id="11" name="object 126">
              <a:extLst>
                <a:ext uri="{FF2B5EF4-FFF2-40B4-BE49-F238E27FC236}">
                  <a16:creationId xmlns:a16="http://schemas.microsoft.com/office/drawing/2014/main" id="{0681A290-134B-CD75-528E-EF9C652CDA5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4687" y="2470404"/>
              <a:ext cx="371856" cy="300227"/>
            </a:xfrm>
            <a:prstGeom prst="rect">
              <a:avLst/>
            </a:prstGeom>
          </p:spPr>
        </p:pic>
        <p:pic>
          <p:nvPicPr>
            <p:cNvPr id="12" name="object 127">
              <a:extLst>
                <a:ext uri="{FF2B5EF4-FFF2-40B4-BE49-F238E27FC236}">
                  <a16:creationId xmlns:a16="http://schemas.microsoft.com/office/drawing/2014/main" id="{083FC7B2-99BB-DF66-A41B-B3D48268A2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7859" y="2470404"/>
              <a:ext cx="557784" cy="300227"/>
            </a:xfrm>
            <a:prstGeom prst="rect">
              <a:avLst/>
            </a:prstGeom>
          </p:spPr>
        </p:pic>
        <p:pic>
          <p:nvPicPr>
            <p:cNvPr id="13" name="object 128">
              <a:extLst>
                <a:ext uri="{FF2B5EF4-FFF2-40B4-BE49-F238E27FC236}">
                  <a16:creationId xmlns:a16="http://schemas.microsoft.com/office/drawing/2014/main" id="{2CA4ABF0-1620-3C99-0833-55441807027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9715" y="2470404"/>
              <a:ext cx="162305" cy="300227"/>
            </a:xfrm>
            <a:prstGeom prst="rect">
              <a:avLst/>
            </a:prstGeom>
          </p:spPr>
        </p:pic>
        <p:pic>
          <p:nvPicPr>
            <p:cNvPr id="14" name="object 129">
              <a:extLst>
                <a:ext uri="{FF2B5EF4-FFF2-40B4-BE49-F238E27FC236}">
                  <a16:creationId xmlns:a16="http://schemas.microsoft.com/office/drawing/2014/main" id="{AE02B05C-D9A0-D243-2EEA-A0E2D9945EF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7918" y="2470404"/>
              <a:ext cx="744118" cy="300227"/>
            </a:xfrm>
            <a:prstGeom prst="rect">
              <a:avLst/>
            </a:prstGeom>
          </p:spPr>
        </p:pic>
        <p:pic>
          <p:nvPicPr>
            <p:cNvPr id="15" name="object 130">
              <a:extLst>
                <a:ext uri="{FF2B5EF4-FFF2-40B4-BE49-F238E27FC236}">
                  <a16:creationId xmlns:a16="http://schemas.microsoft.com/office/drawing/2014/main" id="{B9B7C91C-9E95-5FCE-91CE-187345F39D1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6248" y="2470404"/>
              <a:ext cx="557784" cy="300227"/>
            </a:xfrm>
            <a:prstGeom prst="rect">
              <a:avLst/>
            </a:prstGeom>
          </p:spPr>
        </p:pic>
        <p:pic>
          <p:nvPicPr>
            <p:cNvPr id="16" name="object 131">
              <a:extLst>
                <a:ext uri="{FF2B5EF4-FFF2-40B4-BE49-F238E27FC236}">
                  <a16:creationId xmlns:a16="http://schemas.microsoft.com/office/drawing/2014/main" id="{DE8C54B8-02A0-7A47-248D-3F45D74E87B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06873" y="2470404"/>
              <a:ext cx="743712" cy="300227"/>
            </a:xfrm>
            <a:prstGeom prst="rect">
              <a:avLst/>
            </a:prstGeom>
          </p:spPr>
        </p:pic>
        <p:pic>
          <p:nvPicPr>
            <p:cNvPr id="17" name="object 132">
              <a:extLst>
                <a:ext uri="{FF2B5EF4-FFF2-40B4-BE49-F238E27FC236}">
                  <a16:creationId xmlns:a16="http://schemas.microsoft.com/office/drawing/2014/main" id="{D71DB72B-E9C8-BAEC-ECAB-30D5FC442F9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4948" y="2470404"/>
              <a:ext cx="744118" cy="300227"/>
            </a:xfrm>
            <a:prstGeom prst="rect">
              <a:avLst/>
            </a:prstGeom>
          </p:spPr>
        </p:pic>
        <p:pic>
          <p:nvPicPr>
            <p:cNvPr id="18" name="object 133">
              <a:extLst>
                <a:ext uri="{FF2B5EF4-FFF2-40B4-BE49-F238E27FC236}">
                  <a16:creationId xmlns:a16="http://schemas.microsoft.com/office/drawing/2014/main" id="{649281D4-7184-0E3C-A67F-74A2A0FCF34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3405" y="2470404"/>
              <a:ext cx="371855" cy="300227"/>
            </a:xfrm>
            <a:prstGeom prst="rect">
              <a:avLst/>
            </a:prstGeom>
          </p:spPr>
        </p:pic>
        <p:pic>
          <p:nvPicPr>
            <p:cNvPr id="19" name="object 134">
              <a:extLst>
                <a:ext uri="{FF2B5EF4-FFF2-40B4-BE49-F238E27FC236}">
                  <a16:creationId xmlns:a16="http://schemas.microsoft.com/office/drawing/2014/main" id="{55FEF3AC-0AA5-4500-B0BE-3E6ECAA22CC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6578" y="2470404"/>
              <a:ext cx="371855" cy="300227"/>
            </a:xfrm>
            <a:prstGeom prst="rect">
              <a:avLst/>
            </a:prstGeom>
          </p:spPr>
        </p:pic>
        <p:pic>
          <p:nvPicPr>
            <p:cNvPr id="20" name="object 135">
              <a:extLst>
                <a:ext uri="{FF2B5EF4-FFF2-40B4-BE49-F238E27FC236}">
                  <a16:creationId xmlns:a16="http://schemas.microsoft.com/office/drawing/2014/main" id="{61E715D0-7055-75C9-FEA0-2321E032C0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1273" y="2470404"/>
              <a:ext cx="557783" cy="300227"/>
            </a:xfrm>
            <a:prstGeom prst="rect">
              <a:avLst/>
            </a:prstGeom>
          </p:spPr>
        </p:pic>
        <p:pic>
          <p:nvPicPr>
            <p:cNvPr id="21" name="object 136">
              <a:extLst>
                <a:ext uri="{FF2B5EF4-FFF2-40B4-BE49-F238E27FC236}">
                  <a16:creationId xmlns:a16="http://schemas.microsoft.com/office/drawing/2014/main" id="{58EBF051-9A45-665C-AFC9-566D57B2C2B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63129" y="2470404"/>
              <a:ext cx="121920" cy="300227"/>
            </a:xfrm>
            <a:prstGeom prst="rect">
              <a:avLst/>
            </a:prstGeom>
          </p:spPr>
        </p:pic>
        <p:pic>
          <p:nvPicPr>
            <p:cNvPr id="22" name="object 137">
              <a:extLst>
                <a:ext uri="{FF2B5EF4-FFF2-40B4-BE49-F238E27FC236}">
                  <a16:creationId xmlns:a16="http://schemas.microsoft.com/office/drawing/2014/main" id="{7ABC955C-7D24-8597-E70A-474C198AE3D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8524" y="2787396"/>
              <a:ext cx="743712" cy="300227"/>
            </a:xfrm>
            <a:prstGeom prst="rect">
              <a:avLst/>
            </a:prstGeom>
          </p:spPr>
        </p:pic>
        <p:pic>
          <p:nvPicPr>
            <p:cNvPr id="23" name="object 138">
              <a:extLst>
                <a:ext uri="{FF2B5EF4-FFF2-40B4-BE49-F238E27FC236}">
                  <a16:creationId xmlns:a16="http://schemas.microsoft.com/office/drawing/2014/main" id="{4D5EAC17-7BE2-91E4-0195-3751BEFC6395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6550" y="2787396"/>
              <a:ext cx="743712" cy="300227"/>
            </a:xfrm>
            <a:prstGeom prst="rect">
              <a:avLst/>
            </a:prstGeom>
          </p:spPr>
        </p:pic>
        <p:pic>
          <p:nvPicPr>
            <p:cNvPr id="24" name="object 139">
              <a:extLst>
                <a:ext uri="{FF2B5EF4-FFF2-40B4-BE49-F238E27FC236}">
                  <a16:creationId xmlns:a16="http://schemas.microsoft.com/office/drawing/2014/main" id="{02195168-580C-FC5D-B453-F38ACB895D0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14626" y="2787396"/>
              <a:ext cx="371856" cy="300227"/>
            </a:xfrm>
            <a:prstGeom prst="rect">
              <a:avLst/>
            </a:prstGeom>
          </p:spPr>
        </p:pic>
        <p:pic>
          <p:nvPicPr>
            <p:cNvPr id="25" name="object 140">
              <a:extLst>
                <a:ext uri="{FF2B5EF4-FFF2-40B4-BE49-F238E27FC236}">
                  <a16:creationId xmlns:a16="http://schemas.microsoft.com/office/drawing/2014/main" id="{27DDCB05-556C-31C0-1957-AAE8D71396A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47797" y="2787396"/>
              <a:ext cx="372465" cy="300227"/>
            </a:xfrm>
            <a:prstGeom prst="rect">
              <a:avLst/>
            </a:prstGeom>
          </p:spPr>
        </p:pic>
        <p:pic>
          <p:nvPicPr>
            <p:cNvPr id="26" name="object 141">
              <a:extLst>
                <a:ext uri="{FF2B5EF4-FFF2-40B4-BE49-F238E27FC236}">
                  <a16:creationId xmlns:a16="http://schemas.microsoft.com/office/drawing/2014/main" id="{D86AFE4D-0211-F779-5DE1-5E9C3B21627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81350" y="2787396"/>
              <a:ext cx="743712" cy="300227"/>
            </a:xfrm>
            <a:prstGeom prst="rect">
              <a:avLst/>
            </a:prstGeom>
          </p:spPr>
        </p:pic>
        <p:pic>
          <p:nvPicPr>
            <p:cNvPr id="27" name="object 142">
              <a:extLst>
                <a:ext uri="{FF2B5EF4-FFF2-40B4-BE49-F238E27FC236}">
                  <a16:creationId xmlns:a16="http://schemas.microsoft.com/office/drawing/2014/main" id="{85A9CCB4-A96D-A711-3CAA-427008AE90F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89427" y="2787396"/>
              <a:ext cx="929639" cy="300227"/>
            </a:xfrm>
            <a:prstGeom prst="rect">
              <a:avLst/>
            </a:prstGeom>
          </p:spPr>
        </p:pic>
        <p:pic>
          <p:nvPicPr>
            <p:cNvPr id="28" name="object 143">
              <a:extLst>
                <a:ext uri="{FF2B5EF4-FFF2-40B4-BE49-F238E27FC236}">
                  <a16:creationId xmlns:a16="http://schemas.microsoft.com/office/drawing/2014/main" id="{0024D0D2-B5D5-5B6E-E274-A0B369FB9FDD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84955" y="2787396"/>
              <a:ext cx="744118" cy="300227"/>
            </a:xfrm>
            <a:prstGeom prst="rect">
              <a:avLst/>
            </a:prstGeom>
          </p:spPr>
        </p:pic>
        <p:pic>
          <p:nvPicPr>
            <p:cNvPr id="29" name="object 144">
              <a:extLst>
                <a:ext uri="{FF2B5EF4-FFF2-40B4-BE49-F238E27FC236}">
                  <a16:creationId xmlns:a16="http://schemas.microsoft.com/office/drawing/2014/main" id="{037B6E7B-0C5A-9B2D-B5EC-309DFA2C2BA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93285" y="2787396"/>
              <a:ext cx="557784" cy="300227"/>
            </a:xfrm>
            <a:prstGeom prst="rect">
              <a:avLst/>
            </a:prstGeom>
          </p:spPr>
        </p:pic>
        <p:pic>
          <p:nvPicPr>
            <p:cNvPr id="30" name="object 145">
              <a:extLst>
                <a:ext uri="{FF2B5EF4-FFF2-40B4-BE49-F238E27FC236}">
                  <a16:creationId xmlns:a16="http://schemas.microsoft.com/office/drawing/2014/main" id="{8CCC8CE8-FDB5-F41A-7008-76DF2D91FBB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3909" y="2787396"/>
              <a:ext cx="557784" cy="300227"/>
            </a:xfrm>
            <a:prstGeom prst="rect">
              <a:avLst/>
            </a:prstGeom>
          </p:spPr>
        </p:pic>
        <p:pic>
          <p:nvPicPr>
            <p:cNvPr id="31" name="object 146">
              <a:extLst>
                <a:ext uri="{FF2B5EF4-FFF2-40B4-BE49-F238E27FC236}">
                  <a16:creationId xmlns:a16="http://schemas.microsoft.com/office/drawing/2014/main" id="{C50D5D03-FD0A-0808-2701-652BF8CA6B1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4533" y="2787396"/>
              <a:ext cx="743712" cy="300227"/>
            </a:xfrm>
            <a:prstGeom prst="rect">
              <a:avLst/>
            </a:prstGeom>
          </p:spPr>
        </p:pic>
        <p:pic>
          <p:nvPicPr>
            <p:cNvPr id="32" name="object 147">
              <a:extLst>
                <a:ext uri="{FF2B5EF4-FFF2-40B4-BE49-F238E27FC236}">
                  <a16:creationId xmlns:a16="http://schemas.microsoft.com/office/drawing/2014/main" id="{7B9927CD-F010-7A55-B5C5-85E07C9273F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42609" y="2787396"/>
              <a:ext cx="558241" cy="300227"/>
            </a:xfrm>
            <a:prstGeom prst="rect">
              <a:avLst/>
            </a:prstGeom>
          </p:spPr>
        </p:pic>
        <p:pic>
          <p:nvPicPr>
            <p:cNvPr id="33" name="object 148">
              <a:extLst>
                <a:ext uri="{FF2B5EF4-FFF2-40B4-BE49-F238E27FC236}">
                  <a16:creationId xmlns:a16="http://schemas.microsoft.com/office/drawing/2014/main" id="{B5E652D9-2357-F511-F126-D9159F1A40E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3613" y="2787396"/>
              <a:ext cx="371855" cy="300227"/>
            </a:xfrm>
            <a:prstGeom prst="rect">
              <a:avLst/>
            </a:prstGeom>
          </p:spPr>
        </p:pic>
        <p:pic>
          <p:nvPicPr>
            <p:cNvPr id="34" name="object 149">
              <a:extLst>
                <a:ext uri="{FF2B5EF4-FFF2-40B4-BE49-F238E27FC236}">
                  <a16:creationId xmlns:a16="http://schemas.microsoft.com/office/drawing/2014/main" id="{0B0999F1-28D6-9F7D-A91A-D2B23D3F174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6786" y="2787396"/>
              <a:ext cx="371855" cy="300227"/>
            </a:xfrm>
            <a:prstGeom prst="rect">
              <a:avLst/>
            </a:prstGeom>
          </p:spPr>
        </p:pic>
        <p:pic>
          <p:nvPicPr>
            <p:cNvPr id="35" name="object 150">
              <a:extLst>
                <a:ext uri="{FF2B5EF4-FFF2-40B4-BE49-F238E27FC236}">
                  <a16:creationId xmlns:a16="http://schemas.microsoft.com/office/drawing/2014/main" id="{21C9FA9E-FB24-2759-3357-87D4CF630D9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9958" y="2787396"/>
              <a:ext cx="557783" cy="300227"/>
            </a:xfrm>
            <a:prstGeom prst="rect">
              <a:avLst/>
            </a:prstGeom>
          </p:spPr>
        </p:pic>
        <p:pic>
          <p:nvPicPr>
            <p:cNvPr id="36" name="object 151">
              <a:extLst>
                <a:ext uri="{FF2B5EF4-FFF2-40B4-BE49-F238E27FC236}">
                  <a16:creationId xmlns:a16="http://schemas.microsoft.com/office/drawing/2014/main" id="{7CC11D8A-BD38-5BF4-54C3-D2C9FDE0F71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01813" y="2787396"/>
              <a:ext cx="224027" cy="300227"/>
            </a:xfrm>
            <a:prstGeom prst="rect">
              <a:avLst/>
            </a:prstGeom>
          </p:spPr>
        </p:pic>
        <p:pic>
          <p:nvPicPr>
            <p:cNvPr id="37" name="object 152">
              <a:extLst>
                <a:ext uri="{FF2B5EF4-FFF2-40B4-BE49-F238E27FC236}">
                  <a16:creationId xmlns:a16="http://schemas.microsoft.com/office/drawing/2014/main" id="{6E9C3EF1-4E69-D354-8D90-EEB36C66EA3D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8524" y="3104388"/>
              <a:ext cx="371856" cy="300227"/>
            </a:xfrm>
            <a:prstGeom prst="rect">
              <a:avLst/>
            </a:prstGeom>
          </p:spPr>
        </p:pic>
        <p:pic>
          <p:nvPicPr>
            <p:cNvPr id="38" name="object 153">
              <a:extLst>
                <a:ext uri="{FF2B5EF4-FFF2-40B4-BE49-F238E27FC236}">
                  <a16:creationId xmlns:a16="http://schemas.microsoft.com/office/drawing/2014/main" id="{4BD4A1EE-B525-CB05-1369-9D6893AA8766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1696" y="3104388"/>
              <a:ext cx="557784" cy="300227"/>
            </a:xfrm>
            <a:prstGeom prst="rect">
              <a:avLst/>
            </a:prstGeom>
          </p:spPr>
        </p:pic>
        <p:pic>
          <p:nvPicPr>
            <p:cNvPr id="39" name="object 154">
              <a:extLst>
                <a:ext uri="{FF2B5EF4-FFF2-40B4-BE49-F238E27FC236}">
                  <a16:creationId xmlns:a16="http://schemas.microsoft.com/office/drawing/2014/main" id="{5BEE55DB-B265-1734-BB05-C02EB5586A5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52270" y="3104388"/>
              <a:ext cx="743712" cy="300227"/>
            </a:xfrm>
            <a:prstGeom prst="rect">
              <a:avLst/>
            </a:prstGeom>
          </p:spPr>
        </p:pic>
        <p:pic>
          <p:nvPicPr>
            <p:cNvPr id="40" name="object 155">
              <a:extLst>
                <a:ext uri="{FF2B5EF4-FFF2-40B4-BE49-F238E27FC236}">
                  <a16:creationId xmlns:a16="http://schemas.microsoft.com/office/drawing/2014/main" id="{343C2CFF-F68E-8D6C-6915-6E34586098C2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60346" y="3104388"/>
              <a:ext cx="558241" cy="300227"/>
            </a:xfrm>
            <a:prstGeom prst="rect">
              <a:avLst/>
            </a:prstGeom>
          </p:spPr>
        </p:pic>
        <p:pic>
          <p:nvPicPr>
            <p:cNvPr id="41" name="object 156">
              <a:extLst>
                <a:ext uri="{FF2B5EF4-FFF2-40B4-BE49-F238E27FC236}">
                  <a16:creationId xmlns:a16="http://schemas.microsoft.com/office/drawing/2014/main" id="{E503C3F3-7C72-9260-E54F-11984E78E59E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81350" y="3104388"/>
              <a:ext cx="929639" cy="300227"/>
            </a:xfrm>
            <a:prstGeom prst="rect">
              <a:avLst/>
            </a:prstGeom>
          </p:spPr>
        </p:pic>
        <p:pic>
          <p:nvPicPr>
            <p:cNvPr id="42" name="object 157">
              <a:extLst>
                <a:ext uri="{FF2B5EF4-FFF2-40B4-BE49-F238E27FC236}">
                  <a16:creationId xmlns:a16="http://schemas.microsoft.com/office/drawing/2014/main" id="{B609701A-8121-F305-EAC9-F78F4A9F63B3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25062" y="3104388"/>
              <a:ext cx="4070731" cy="300227"/>
            </a:xfrm>
            <a:prstGeom prst="rect">
              <a:avLst/>
            </a:prstGeom>
          </p:spPr>
        </p:pic>
        <p:pic>
          <p:nvPicPr>
            <p:cNvPr id="43" name="object 158">
              <a:extLst>
                <a:ext uri="{FF2B5EF4-FFF2-40B4-BE49-F238E27FC236}">
                  <a16:creationId xmlns:a16="http://schemas.microsoft.com/office/drawing/2014/main" id="{210185C9-EA39-BC67-4EE6-C16A0FB95DF7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00873" y="3131820"/>
              <a:ext cx="760476" cy="263651"/>
            </a:xfrm>
            <a:prstGeom prst="rect">
              <a:avLst/>
            </a:prstGeom>
          </p:spPr>
        </p:pic>
        <p:pic>
          <p:nvPicPr>
            <p:cNvPr id="44" name="object 159">
              <a:extLst>
                <a:ext uri="{FF2B5EF4-FFF2-40B4-BE49-F238E27FC236}">
                  <a16:creationId xmlns:a16="http://schemas.microsoft.com/office/drawing/2014/main" id="{B75DA098-FD90-53C4-9199-2CF28D1ED164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33587" y="3131820"/>
              <a:ext cx="493775" cy="263651"/>
            </a:xfrm>
            <a:prstGeom prst="rect">
              <a:avLst/>
            </a:prstGeom>
          </p:spPr>
        </p:pic>
        <p:pic>
          <p:nvPicPr>
            <p:cNvPr id="45" name="object 160">
              <a:extLst>
                <a:ext uri="{FF2B5EF4-FFF2-40B4-BE49-F238E27FC236}">
                  <a16:creationId xmlns:a16="http://schemas.microsoft.com/office/drawing/2014/main" id="{B42C7187-797C-D501-68C8-D57F5E575736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00871" y="3131820"/>
              <a:ext cx="1150366" cy="263651"/>
            </a:xfrm>
            <a:prstGeom prst="rect">
              <a:avLst/>
            </a:prstGeom>
          </p:spPr>
        </p:pic>
      </p:grpSp>
      <p:sp>
        <p:nvSpPr>
          <p:cNvPr id="63" name="슬라이드 번호 개체 틀 20">
            <a:extLst>
              <a:ext uri="{FF2B5EF4-FFF2-40B4-BE49-F238E27FC236}">
                <a16:creationId xmlns:a16="http://schemas.microsoft.com/office/drawing/2014/main" id="{EF09AED5-DB33-812B-B6A0-6DACBC6A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3DF80A-B48A-EB8B-FBC4-FA01744B7B64}"/>
              </a:ext>
            </a:extLst>
          </p:cNvPr>
          <p:cNvSpPr txBox="1"/>
          <p:nvPr/>
        </p:nvSpPr>
        <p:spPr>
          <a:xfrm>
            <a:off x="480429" y="1493594"/>
            <a:ext cx="827777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시대정신을 기업목표와 사업영역에 반영하려는 포용력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기술과 능력으로 사회문제를 해결하고자 하는 자세와 책임감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9CEB3B-EAC0-4EE4-D111-B0C2696C384B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4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95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ESG </a:t>
            </a:r>
            <a:r>
              <a:rPr lang="ko-KR" altLang="en-US" sz="2400" b="1" dirty="0"/>
              <a:t>실천 위한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새로운 기업의 역할</a:t>
            </a:r>
            <a:r>
              <a:rPr lang="en-US" altLang="ko-KR" sz="2400" b="1" dirty="0"/>
              <a:t>'</a:t>
            </a:r>
            <a:endParaRPr lang="ko-KR" altLang="en-US" sz="2400" b="1" dirty="0"/>
          </a:p>
        </p:txBody>
      </p:sp>
      <p:grpSp>
        <p:nvGrpSpPr>
          <p:cNvPr id="6" name="object 46">
            <a:extLst>
              <a:ext uri="{FF2B5EF4-FFF2-40B4-BE49-F238E27FC236}">
                <a16:creationId xmlns:a16="http://schemas.microsoft.com/office/drawing/2014/main" id="{837EAA4C-4994-55D2-BAC2-001C8CF042B5}"/>
              </a:ext>
            </a:extLst>
          </p:cNvPr>
          <p:cNvGrpSpPr/>
          <p:nvPr/>
        </p:nvGrpSpPr>
        <p:grpSpPr>
          <a:xfrm>
            <a:off x="440319" y="1166915"/>
            <a:ext cx="422031" cy="422031"/>
            <a:chOff x="477012" y="3825240"/>
            <a:chExt cx="457200" cy="457200"/>
          </a:xfrm>
        </p:grpSpPr>
        <p:sp>
          <p:nvSpPr>
            <p:cNvPr id="7" name="object 47">
              <a:extLst>
                <a:ext uri="{FF2B5EF4-FFF2-40B4-BE49-F238E27FC236}">
                  <a16:creationId xmlns:a16="http://schemas.microsoft.com/office/drawing/2014/main" id="{E324BC94-2CFC-F5AA-AC01-644F14375F9C}"/>
                </a:ext>
              </a:extLst>
            </p:cNvPr>
            <p:cNvSpPr/>
            <p:nvPr/>
          </p:nvSpPr>
          <p:spPr>
            <a:xfrm>
              <a:off x="489966" y="383819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646" y="0"/>
                  </a:moveTo>
                  <a:lnTo>
                    <a:pt x="166199" y="5693"/>
                  </a:lnTo>
                  <a:lnTo>
                    <a:pt x="120809" y="21913"/>
                  </a:lnTo>
                  <a:lnTo>
                    <a:pt x="80769" y="47366"/>
                  </a:lnTo>
                  <a:lnTo>
                    <a:pt x="47374" y="80758"/>
                  </a:lnTo>
                  <a:lnTo>
                    <a:pt x="21918" y="120798"/>
                  </a:lnTo>
                  <a:lnTo>
                    <a:pt x="5695" y="166191"/>
                  </a:lnTo>
                  <a:lnTo>
                    <a:pt x="0" y="215645"/>
                  </a:lnTo>
                  <a:lnTo>
                    <a:pt x="5695" y="265100"/>
                  </a:lnTo>
                  <a:lnTo>
                    <a:pt x="21918" y="310493"/>
                  </a:lnTo>
                  <a:lnTo>
                    <a:pt x="47374" y="350533"/>
                  </a:lnTo>
                  <a:lnTo>
                    <a:pt x="80769" y="383925"/>
                  </a:lnTo>
                  <a:lnTo>
                    <a:pt x="120809" y="409378"/>
                  </a:lnTo>
                  <a:lnTo>
                    <a:pt x="166199" y="425598"/>
                  </a:lnTo>
                  <a:lnTo>
                    <a:pt x="215646" y="431291"/>
                  </a:lnTo>
                  <a:lnTo>
                    <a:pt x="265092" y="425598"/>
                  </a:lnTo>
                  <a:lnTo>
                    <a:pt x="310482" y="409378"/>
                  </a:lnTo>
                  <a:lnTo>
                    <a:pt x="350522" y="383925"/>
                  </a:lnTo>
                  <a:lnTo>
                    <a:pt x="383917" y="350533"/>
                  </a:lnTo>
                  <a:lnTo>
                    <a:pt x="409373" y="310493"/>
                  </a:lnTo>
                  <a:lnTo>
                    <a:pt x="425596" y="265100"/>
                  </a:lnTo>
                  <a:lnTo>
                    <a:pt x="431292" y="215645"/>
                  </a:lnTo>
                  <a:lnTo>
                    <a:pt x="425596" y="166191"/>
                  </a:lnTo>
                  <a:lnTo>
                    <a:pt x="409373" y="120798"/>
                  </a:lnTo>
                  <a:lnTo>
                    <a:pt x="383917" y="80758"/>
                  </a:lnTo>
                  <a:lnTo>
                    <a:pt x="350522" y="47366"/>
                  </a:lnTo>
                  <a:lnTo>
                    <a:pt x="310482" y="21913"/>
                  </a:lnTo>
                  <a:lnTo>
                    <a:pt x="265092" y="5693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C7DFFB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8" name="object 48">
              <a:extLst>
                <a:ext uri="{FF2B5EF4-FFF2-40B4-BE49-F238E27FC236}">
                  <a16:creationId xmlns:a16="http://schemas.microsoft.com/office/drawing/2014/main" id="{F12E873F-6A47-3888-2236-D46D0109FBCC}"/>
                </a:ext>
              </a:extLst>
            </p:cNvPr>
            <p:cNvSpPr/>
            <p:nvPr/>
          </p:nvSpPr>
          <p:spPr>
            <a:xfrm>
              <a:off x="489966" y="383819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645"/>
                  </a:moveTo>
                  <a:lnTo>
                    <a:pt x="5695" y="166191"/>
                  </a:lnTo>
                  <a:lnTo>
                    <a:pt x="21918" y="120798"/>
                  </a:lnTo>
                  <a:lnTo>
                    <a:pt x="47374" y="80758"/>
                  </a:lnTo>
                  <a:lnTo>
                    <a:pt x="80769" y="47366"/>
                  </a:lnTo>
                  <a:lnTo>
                    <a:pt x="120809" y="21913"/>
                  </a:lnTo>
                  <a:lnTo>
                    <a:pt x="166199" y="5693"/>
                  </a:lnTo>
                  <a:lnTo>
                    <a:pt x="215646" y="0"/>
                  </a:lnTo>
                  <a:lnTo>
                    <a:pt x="265092" y="5693"/>
                  </a:lnTo>
                  <a:lnTo>
                    <a:pt x="310482" y="21913"/>
                  </a:lnTo>
                  <a:lnTo>
                    <a:pt x="350522" y="47366"/>
                  </a:lnTo>
                  <a:lnTo>
                    <a:pt x="383917" y="80758"/>
                  </a:lnTo>
                  <a:lnTo>
                    <a:pt x="409373" y="120798"/>
                  </a:lnTo>
                  <a:lnTo>
                    <a:pt x="425596" y="166191"/>
                  </a:lnTo>
                  <a:lnTo>
                    <a:pt x="431292" y="215645"/>
                  </a:lnTo>
                  <a:lnTo>
                    <a:pt x="425596" y="265100"/>
                  </a:lnTo>
                  <a:lnTo>
                    <a:pt x="409373" y="310493"/>
                  </a:lnTo>
                  <a:lnTo>
                    <a:pt x="383917" y="350533"/>
                  </a:lnTo>
                  <a:lnTo>
                    <a:pt x="350522" y="383925"/>
                  </a:lnTo>
                  <a:lnTo>
                    <a:pt x="310482" y="409378"/>
                  </a:lnTo>
                  <a:lnTo>
                    <a:pt x="265092" y="425598"/>
                  </a:lnTo>
                  <a:lnTo>
                    <a:pt x="215646" y="431291"/>
                  </a:lnTo>
                  <a:lnTo>
                    <a:pt x="166199" y="425598"/>
                  </a:lnTo>
                  <a:lnTo>
                    <a:pt x="120809" y="409378"/>
                  </a:lnTo>
                  <a:lnTo>
                    <a:pt x="80769" y="383925"/>
                  </a:lnTo>
                  <a:lnTo>
                    <a:pt x="47374" y="350533"/>
                  </a:lnTo>
                  <a:lnTo>
                    <a:pt x="21918" y="310493"/>
                  </a:lnTo>
                  <a:lnTo>
                    <a:pt x="5695" y="265100"/>
                  </a:lnTo>
                  <a:lnTo>
                    <a:pt x="0" y="215645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pic>
          <p:nvPicPr>
            <p:cNvPr id="9" name="object 49">
              <a:extLst>
                <a:ext uri="{FF2B5EF4-FFF2-40B4-BE49-F238E27FC236}">
                  <a16:creationId xmlns:a16="http://schemas.microsoft.com/office/drawing/2014/main" id="{CE62AB45-3B1E-7E6B-4ED7-BEEF1B0FC8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3867912"/>
              <a:ext cx="350519" cy="348995"/>
            </a:xfrm>
            <a:prstGeom prst="rect">
              <a:avLst/>
            </a:prstGeom>
          </p:spPr>
        </p:pic>
      </p:grpSp>
      <p:grpSp>
        <p:nvGrpSpPr>
          <p:cNvPr id="10" name="object 50">
            <a:extLst>
              <a:ext uri="{FF2B5EF4-FFF2-40B4-BE49-F238E27FC236}">
                <a16:creationId xmlns:a16="http://schemas.microsoft.com/office/drawing/2014/main" id="{3D3158F5-A505-BAF1-9659-51B7E2F94381}"/>
              </a:ext>
            </a:extLst>
          </p:cNvPr>
          <p:cNvGrpSpPr/>
          <p:nvPr/>
        </p:nvGrpSpPr>
        <p:grpSpPr>
          <a:xfrm>
            <a:off x="4910512" y="1178873"/>
            <a:ext cx="422031" cy="422031"/>
            <a:chOff x="5362955" y="3825240"/>
            <a:chExt cx="457200" cy="457200"/>
          </a:xfrm>
        </p:grpSpPr>
        <p:sp>
          <p:nvSpPr>
            <p:cNvPr id="11" name="object 51">
              <a:extLst>
                <a:ext uri="{FF2B5EF4-FFF2-40B4-BE49-F238E27FC236}">
                  <a16:creationId xmlns:a16="http://schemas.microsoft.com/office/drawing/2014/main" id="{B69A37EC-A025-F112-1EFB-BE1AD7168DF1}"/>
                </a:ext>
              </a:extLst>
            </p:cNvPr>
            <p:cNvSpPr/>
            <p:nvPr/>
          </p:nvSpPr>
          <p:spPr>
            <a:xfrm>
              <a:off x="5375909" y="383819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645" y="0"/>
                  </a:moveTo>
                  <a:lnTo>
                    <a:pt x="166191" y="5693"/>
                  </a:lnTo>
                  <a:lnTo>
                    <a:pt x="120798" y="21913"/>
                  </a:lnTo>
                  <a:lnTo>
                    <a:pt x="80758" y="47366"/>
                  </a:lnTo>
                  <a:lnTo>
                    <a:pt x="47366" y="80758"/>
                  </a:lnTo>
                  <a:lnTo>
                    <a:pt x="21913" y="120798"/>
                  </a:lnTo>
                  <a:lnTo>
                    <a:pt x="5693" y="166191"/>
                  </a:lnTo>
                  <a:lnTo>
                    <a:pt x="0" y="215645"/>
                  </a:lnTo>
                  <a:lnTo>
                    <a:pt x="5693" y="265100"/>
                  </a:lnTo>
                  <a:lnTo>
                    <a:pt x="21913" y="310493"/>
                  </a:lnTo>
                  <a:lnTo>
                    <a:pt x="47366" y="350533"/>
                  </a:lnTo>
                  <a:lnTo>
                    <a:pt x="80758" y="383925"/>
                  </a:lnTo>
                  <a:lnTo>
                    <a:pt x="120798" y="409378"/>
                  </a:lnTo>
                  <a:lnTo>
                    <a:pt x="166191" y="425598"/>
                  </a:lnTo>
                  <a:lnTo>
                    <a:pt x="215645" y="431291"/>
                  </a:lnTo>
                  <a:lnTo>
                    <a:pt x="265100" y="425598"/>
                  </a:lnTo>
                  <a:lnTo>
                    <a:pt x="310493" y="409378"/>
                  </a:lnTo>
                  <a:lnTo>
                    <a:pt x="350533" y="383925"/>
                  </a:lnTo>
                  <a:lnTo>
                    <a:pt x="383925" y="350533"/>
                  </a:lnTo>
                  <a:lnTo>
                    <a:pt x="409378" y="310493"/>
                  </a:lnTo>
                  <a:lnTo>
                    <a:pt x="425598" y="265100"/>
                  </a:lnTo>
                  <a:lnTo>
                    <a:pt x="431291" y="215645"/>
                  </a:lnTo>
                  <a:lnTo>
                    <a:pt x="425598" y="166191"/>
                  </a:lnTo>
                  <a:lnTo>
                    <a:pt x="409378" y="120798"/>
                  </a:lnTo>
                  <a:lnTo>
                    <a:pt x="383925" y="80758"/>
                  </a:lnTo>
                  <a:lnTo>
                    <a:pt x="350533" y="47366"/>
                  </a:lnTo>
                  <a:lnTo>
                    <a:pt x="310493" y="21913"/>
                  </a:lnTo>
                  <a:lnTo>
                    <a:pt x="265100" y="5693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FC8C8"/>
            </a:solidFill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sp>
          <p:nvSpPr>
            <p:cNvPr id="12" name="object 52">
              <a:extLst>
                <a:ext uri="{FF2B5EF4-FFF2-40B4-BE49-F238E27FC236}">
                  <a16:creationId xmlns:a16="http://schemas.microsoft.com/office/drawing/2014/main" id="{7A9C128B-7220-59D4-B1C3-CEA921BD9983}"/>
                </a:ext>
              </a:extLst>
            </p:cNvPr>
            <p:cNvSpPr/>
            <p:nvPr/>
          </p:nvSpPr>
          <p:spPr>
            <a:xfrm>
              <a:off x="5375909" y="3838194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645"/>
                  </a:moveTo>
                  <a:lnTo>
                    <a:pt x="5693" y="166191"/>
                  </a:lnTo>
                  <a:lnTo>
                    <a:pt x="21913" y="120798"/>
                  </a:lnTo>
                  <a:lnTo>
                    <a:pt x="47366" y="80758"/>
                  </a:lnTo>
                  <a:lnTo>
                    <a:pt x="80758" y="47366"/>
                  </a:lnTo>
                  <a:lnTo>
                    <a:pt x="120798" y="21913"/>
                  </a:lnTo>
                  <a:lnTo>
                    <a:pt x="166191" y="5693"/>
                  </a:lnTo>
                  <a:lnTo>
                    <a:pt x="215645" y="0"/>
                  </a:lnTo>
                  <a:lnTo>
                    <a:pt x="265100" y="5693"/>
                  </a:lnTo>
                  <a:lnTo>
                    <a:pt x="310493" y="21913"/>
                  </a:lnTo>
                  <a:lnTo>
                    <a:pt x="350533" y="47366"/>
                  </a:lnTo>
                  <a:lnTo>
                    <a:pt x="383925" y="80758"/>
                  </a:lnTo>
                  <a:lnTo>
                    <a:pt x="409378" y="120798"/>
                  </a:lnTo>
                  <a:lnTo>
                    <a:pt x="425598" y="166191"/>
                  </a:lnTo>
                  <a:lnTo>
                    <a:pt x="431291" y="215645"/>
                  </a:lnTo>
                  <a:lnTo>
                    <a:pt x="425598" y="265100"/>
                  </a:lnTo>
                  <a:lnTo>
                    <a:pt x="409378" y="310493"/>
                  </a:lnTo>
                  <a:lnTo>
                    <a:pt x="383925" y="350533"/>
                  </a:lnTo>
                  <a:lnTo>
                    <a:pt x="350533" y="383925"/>
                  </a:lnTo>
                  <a:lnTo>
                    <a:pt x="310493" y="409378"/>
                  </a:lnTo>
                  <a:lnTo>
                    <a:pt x="265100" y="425598"/>
                  </a:lnTo>
                  <a:lnTo>
                    <a:pt x="215645" y="431291"/>
                  </a:lnTo>
                  <a:lnTo>
                    <a:pt x="166191" y="425598"/>
                  </a:lnTo>
                  <a:lnTo>
                    <a:pt x="120798" y="409378"/>
                  </a:lnTo>
                  <a:lnTo>
                    <a:pt x="80758" y="383925"/>
                  </a:lnTo>
                  <a:lnTo>
                    <a:pt x="47366" y="350533"/>
                  </a:lnTo>
                  <a:lnTo>
                    <a:pt x="21913" y="310493"/>
                  </a:lnTo>
                  <a:lnTo>
                    <a:pt x="5693" y="265100"/>
                  </a:lnTo>
                  <a:lnTo>
                    <a:pt x="0" y="215645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62"/>
            </a:p>
          </p:txBody>
        </p:sp>
        <p:pic>
          <p:nvPicPr>
            <p:cNvPr id="13" name="object 53">
              <a:extLst>
                <a:ext uri="{FF2B5EF4-FFF2-40B4-BE49-F238E27FC236}">
                  <a16:creationId xmlns:a16="http://schemas.microsoft.com/office/drawing/2014/main" id="{8C93EAB3-6ACA-7B98-A8BC-C9751A50B7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011" y="3904488"/>
              <a:ext cx="350520" cy="350519"/>
            </a:xfrm>
            <a:prstGeom prst="rect">
              <a:avLst/>
            </a:prstGeom>
          </p:spPr>
        </p:pic>
      </p:grpSp>
      <p:sp>
        <p:nvSpPr>
          <p:cNvPr id="14" name="object 54">
            <a:extLst>
              <a:ext uri="{FF2B5EF4-FFF2-40B4-BE49-F238E27FC236}">
                <a16:creationId xmlns:a16="http://schemas.microsoft.com/office/drawing/2014/main" id="{F825D3B3-6438-73D9-ACC3-8700B50718EC}"/>
              </a:ext>
            </a:extLst>
          </p:cNvPr>
          <p:cNvSpPr/>
          <p:nvPr/>
        </p:nvSpPr>
        <p:spPr>
          <a:xfrm>
            <a:off x="4771761" y="967154"/>
            <a:ext cx="0" cy="2492326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9144">
            <a:solidFill>
              <a:srgbClr val="5F5F5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15" name="object 56">
            <a:extLst>
              <a:ext uri="{FF2B5EF4-FFF2-40B4-BE49-F238E27FC236}">
                <a16:creationId xmlns:a16="http://schemas.microsoft.com/office/drawing/2014/main" id="{032F8CC6-A041-27D7-184A-4EA789F04E4C}"/>
              </a:ext>
            </a:extLst>
          </p:cNvPr>
          <p:cNvGrpSpPr/>
          <p:nvPr/>
        </p:nvGrpSpPr>
        <p:grpSpPr>
          <a:xfrm>
            <a:off x="963267" y="1120657"/>
            <a:ext cx="3265362" cy="511350"/>
            <a:chOff x="1265529" y="3760342"/>
            <a:chExt cx="3303270" cy="338455"/>
          </a:xfrm>
        </p:grpSpPr>
        <p:pic>
          <p:nvPicPr>
            <p:cNvPr id="16" name="object 57">
              <a:extLst>
                <a:ext uri="{FF2B5EF4-FFF2-40B4-BE49-F238E27FC236}">
                  <a16:creationId xmlns:a16="http://schemas.microsoft.com/office/drawing/2014/main" id="{303CD8C7-26C3-DE08-555A-DE0D4CE98B6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5529" y="3760342"/>
              <a:ext cx="1262240" cy="338328"/>
            </a:xfrm>
            <a:prstGeom prst="rect">
              <a:avLst/>
            </a:prstGeom>
          </p:spPr>
        </p:pic>
        <p:pic>
          <p:nvPicPr>
            <p:cNvPr id="17" name="object 58">
              <a:extLst>
                <a:ext uri="{FF2B5EF4-FFF2-40B4-BE49-F238E27FC236}">
                  <a16:creationId xmlns:a16="http://schemas.microsoft.com/office/drawing/2014/main" id="{F60631DE-EBE7-DFE6-D373-8AEC25CF6B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6137" y="3760342"/>
              <a:ext cx="841248" cy="338328"/>
            </a:xfrm>
            <a:prstGeom prst="rect">
              <a:avLst/>
            </a:prstGeom>
          </p:spPr>
        </p:pic>
        <p:pic>
          <p:nvPicPr>
            <p:cNvPr id="18" name="object 59">
              <a:extLst>
                <a:ext uri="{FF2B5EF4-FFF2-40B4-BE49-F238E27FC236}">
                  <a16:creationId xmlns:a16="http://schemas.microsoft.com/office/drawing/2014/main" id="{A7952CD4-195D-CE54-0131-D7B9B2E585C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7365" y="3760342"/>
              <a:ext cx="1051940" cy="338328"/>
            </a:xfrm>
            <a:prstGeom prst="rect">
              <a:avLst/>
            </a:prstGeom>
          </p:spPr>
        </p:pic>
        <p:pic>
          <p:nvPicPr>
            <p:cNvPr id="19" name="object 60">
              <a:extLst>
                <a:ext uri="{FF2B5EF4-FFF2-40B4-BE49-F238E27FC236}">
                  <a16:creationId xmlns:a16="http://schemas.microsoft.com/office/drawing/2014/main" id="{EA0C3000-D533-942A-4A1C-AAD3EB3133F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7762" y="3760342"/>
              <a:ext cx="630936" cy="338328"/>
            </a:xfrm>
            <a:prstGeom prst="rect">
              <a:avLst/>
            </a:prstGeom>
          </p:spPr>
        </p:pic>
      </p:grpSp>
      <p:grpSp>
        <p:nvGrpSpPr>
          <p:cNvPr id="20" name="object 61">
            <a:extLst>
              <a:ext uri="{FF2B5EF4-FFF2-40B4-BE49-F238E27FC236}">
                <a16:creationId xmlns:a16="http://schemas.microsoft.com/office/drawing/2014/main" id="{C47D3B5F-9A49-EC52-03AE-C41F7A2BC553}"/>
              </a:ext>
            </a:extLst>
          </p:cNvPr>
          <p:cNvGrpSpPr/>
          <p:nvPr/>
        </p:nvGrpSpPr>
        <p:grpSpPr>
          <a:xfrm>
            <a:off x="967167" y="1686331"/>
            <a:ext cx="3620298" cy="982663"/>
            <a:chOff x="1265529" y="4193108"/>
            <a:chExt cx="3615690" cy="619125"/>
          </a:xfrm>
        </p:grpSpPr>
        <p:pic>
          <p:nvPicPr>
            <p:cNvPr id="21" name="object 62">
              <a:extLst>
                <a:ext uri="{FF2B5EF4-FFF2-40B4-BE49-F238E27FC236}">
                  <a16:creationId xmlns:a16="http://schemas.microsoft.com/office/drawing/2014/main" id="{2881C67F-BA95-3CEA-7884-9D12359DBDA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5529" y="4193108"/>
              <a:ext cx="1051941" cy="338632"/>
            </a:xfrm>
            <a:prstGeom prst="rect">
              <a:avLst/>
            </a:prstGeom>
          </p:spPr>
        </p:pic>
        <p:pic>
          <p:nvPicPr>
            <p:cNvPr id="22" name="object 63">
              <a:extLst>
                <a:ext uri="{FF2B5EF4-FFF2-40B4-BE49-F238E27FC236}">
                  <a16:creationId xmlns:a16="http://schemas.microsoft.com/office/drawing/2014/main" id="{C239BFE5-6321-084C-0C6B-0CE09B6E65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5825" y="4193108"/>
              <a:ext cx="841248" cy="338632"/>
            </a:xfrm>
            <a:prstGeom prst="rect">
              <a:avLst/>
            </a:prstGeom>
          </p:spPr>
        </p:pic>
        <p:pic>
          <p:nvPicPr>
            <p:cNvPr id="23" name="object 64">
              <a:extLst>
                <a:ext uri="{FF2B5EF4-FFF2-40B4-BE49-F238E27FC236}">
                  <a16:creationId xmlns:a16="http://schemas.microsoft.com/office/drawing/2014/main" id="{33657799-A787-81AD-EF5E-0FC63276391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7052" y="4193108"/>
              <a:ext cx="630936" cy="338632"/>
            </a:xfrm>
            <a:prstGeom prst="rect">
              <a:avLst/>
            </a:prstGeom>
          </p:spPr>
        </p:pic>
        <p:pic>
          <p:nvPicPr>
            <p:cNvPr id="24" name="object 65">
              <a:extLst>
                <a:ext uri="{FF2B5EF4-FFF2-40B4-BE49-F238E27FC236}">
                  <a16:creationId xmlns:a16="http://schemas.microsoft.com/office/drawing/2014/main" id="{D0615220-8A67-2DB6-A8AE-F441D65906F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5529" y="4547946"/>
              <a:ext cx="926998" cy="263956"/>
            </a:xfrm>
            <a:prstGeom prst="rect">
              <a:avLst/>
            </a:prstGeom>
          </p:spPr>
        </p:pic>
        <p:pic>
          <p:nvPicPr>
            <p:cNvPr id="25" name="object 66">
              <a:extLst>
                <a:ext uri="{FF2B5EF4-FFF2-40B4-BE49-F238E27FC236}">
                  <a16:creationId xmlns:a16="http://schemas.microsoft.com/office/drawing/2014/main" id="{B3BA06E3-1BF9-AF3E-7216-0CD460D0859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2861" y="4547946"/>
              <a:ext cx="493775" cy="263956"/>
            </a:xfrm>
            <a:prstGeom prst="rect">
              <a:avLst/>
            </a:prstGeom>
          </p:spPr>
        </p:pic>
        <p:pic>
          <p:nvPicPr>
            <p:cNvPr id="26" name="object 67">
              <a:extLst>
                <a:ext uri="{FF2B5EF4-FFF2-40B4-BE49-F238E27FC236}">
                  <a16:creationId xmlns:a16="http://schemas.microsoft.com/office/drawing/2014/main" id="{0CFC474D-436F-A200-F09F-3563256012F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0145" y="4547946"/>
              <a:ext cx="493775" cy="263956"/>
            </a:xfrm>
            <a:prstGeom prst="rect">
              <a:avLst/>
            </a:prstGeom>
          </p:spPr>
        </p:pic>
        <p:pic>
          <p:nvPicPr>
            <p:cNvPr id="27" name="object 68">
              <a:extLst>
                <a:ext uri="{FF2B5EF4-FFF2-40B4-BE49-F238E27FC236}">
                  <a16:creationId xmlns:a16="http://schemas.microsoft.com/office/drawing/2014/main" id="{A33D0322-98D6-B157-6758-09A6B35E36D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5905" y="4547946"/>
              <a:ext cx="822959" cy="263956"/>
            </a:xfrm>
            <a:prstGeom prst="rect">
              <a:avLst/>
            </a:prstGeom>
          </p:spPr>
        </p:pic>
        <p:pic>
          <p:nvPicPr>
            <p:cNvPr id="28" name="object 69">
              <a:extLst>
                <a:ext uri="{FF2B5EF4-FFF2-40B4-BE49-F238E27FC236}">
                  <a16:creationId xmlns:a16="http://schemas.microsoft.com/office/drawing/2014/main" id="{48147B47-E6AD-336D-5FF4-12C1636F731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89325" y="4547946"/>
              <a:ext cx="658774" cy="263956"/>
            </a:xfrm>
            <a:prstGeom prst="rect">
              <a:avLst/>
            </a:prstGeom>
          </p:spPr>
        </p:pic>
        <p:pic>
          <p:nvPicPr>
            <p:cNvPr id="29" name="object 70">
              <a:extLst>
                <a:ext uri="{FF2B5EF4-FFF2-40B4-BE49-F238E27FC236}">
                  <a16:creationId xmlns:a16="http://schemas.microsoft.com/office/drawing/2014/main" id="{3B6FB676-8783-D005-379E-7DEB537C0E3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20058" y="4547946"/>
              <a:ext cx="493775" cy="263956"/>
            </a:xfrm>
            <a:prstGeom prst="rect">
              <a:avLst/>
            </a:prstGeom>
          </p:spPr>
        </p:pic>
        <p:pic>
          <p:nvPicPr>
            <p:cNvPr id="30" name="object 71">
              <a:extLst>
                <a:ext uri="{FF2B5EF4-FFF2-40B4-BE49-F238E27FC236}">
                  <a16:creationId xmlns:a16="http://schemas.microsoft.com/office/drawing/2014/main" id="{4C4128A0-CF4A-C86C-D241-8A2C1E36036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7341" y="4547946"/>
              <a:ext cx="493775" cy="263956"/>
            </a:xfrm>
            <a:prstGeom prst="rect">
              <a:avLst/>
            </a:prstGeom>
          </p:spPr>
        </p:pic>
      </p:grpSp>
      <p:grpSp>
        <p:nvGrpSpPr>
          <p:cNvPr id="31" name="object 73">
            <a:extLst>
              <a:ext uri="{FF2B5EF4-FFF2-40B4-BE49-F238E27FC236}">
                <a16:creationId xmlns:a16="http://schemas.microsoft.com/office/drawing/2014/main" id="{99E91A39-91F5-29BB-1AD9-04176B0BF994}"/>
              </a:ext>
            </a:extLst>
          </p:cNvPr>
          <p:cNvGrpSpPr/>
          <p:nvPr/>
        </p:nvGrpSpPr>
        <p:grpSpPr>
          <a:xfrm>
            <a:off x="966730" y="2724122"/>
            <a:ext cx="2028859" cy="512478"/>
            <a:chOff x="1265529" y="4903596"/>
            <a:chExt cx="1993900" cy="338455"/>
          </a:xfrm>
        </p:grpSpPr>
        <p:pic>
          <p:nvPicPr>
            <p:cNvPr id="32" name="object 74">
              <a:extLst>
                <a:ext uri="{FF2B5EF4-FFF2-40B4-BE49-F238E27FC236}">
                  <a16:creationId xmlns:a16="http://schemas.microsoft.com/office/drawing/2014/main" id="{3642BA70-57EB-025A-A051-DB5AA67DD27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5529" y="4903596"/>
              <a:ext cx="1051941" cy="338327"/>
            </a:xfrm>
            <a:prstGeom prst="rect">
              <a:avLst/>
            </a:prstGeom>
          </p:spPr>
        </p:pic>
        <p:pic>
          <p:nvPicPr>
            <p:cNvPr id="33" name="object 75">
              <a:extLst>
                <a:ext uri="{FF2B5EF4-FFF2-40B4-BE49-F238E27FC236}">
                  <a16:creationId xmlns:a16="http://schemas.microsoft.com/office/drawing/2014/main" id="{D9AA0BF4-D96A-ADF7-82C5-C92E0149AF6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55825" y="4903596"/>
              <a:ext cx="630936" cy="338327"/>
            </a:xfrm>
            <a:prstGeom prst="rect">
              <a:avLst/>
            </a:prstGeom>
          </p:spPr>
        </p:pic>
        <p:pic>
          <p:nvPicPr>
            <p:cNvPr id="34" name="object 76">
              <a:extLst>
                <a:ext uri="{FF2B5EF4-FFF2-40B4-BE49-F238E27FC236}">
                  <a16:creationId xmlns:a16="http://schemas.microsoft.com/office/drawing/2014/main" id="{A451ABE8-E0DD-3FB3-6E0A-CECC241B95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8265" y="4903596"/>
              <a:ext cx="630936" cy="338327"/>
            </a:xfrm>
            <a:prstGeom prst="rect">
              <a:avLst/>
            </a:prstGeom>
          </p:spPr>
        </p:pic>
      </p:grpSp>
      <p:grpSp>
        <p:nvGrpSpPr>
          <p:cNvPr id="35" name="object 78">
            <a:extLst>
              <a:ext uri="{FF2B5EF4-FFF2-40B4-BE49-F238E27FC236}">
                <a16:creationId xmlns:a16="http://schemas.microsoft.com/office/drawing/2014/main" id="{2DBF295C-950F-DDAB-0BC8-5BABC032CC65}"/>
              </a:ext>
            </a:extLst>
          </p:cNvPr>
          <p:cNvGrpSpPr/>
          <p:nvPr/>
        </p:nvGrpSpPr>
        <p:grpSpPr>
          <a:xfrm>
            <a:off x="5500000" y="1057260"/>
            <a:ext cx="3130435" cy="838551"/>
            <a:chOff x="6152388" y="3760342"/>
            <a:chExt cx="3169285" cy="619125"/>
          </a:xfrm>
        </p:grpSpPr>
        <p:pic>
          <p:nvPicPr>
            <p:cNvPr id="36" name="object 79">
              <a:extLst>
                <a:ext uri="{FF2B5EF4-FFF2-40B4-BE49-F238E27FC236}">
                  <a16:creationId xmlns:a16="http://schemas.microsoft.com/office/drawing/2014/main" id="{053AE1EB-DDCA-0461-64EA-1F10F4F4FCE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52388" y="3760342"/>
              <a:ext cx="1051940" cy="338328"/>
            </a:xfrm>
            <a:prstGeom prst="rect">
              <a:avLst/>
            </a:prstGeom>
          </p:spPr>
        </p:pic>
        <p:pic>
          <p:nvPicPr>
            <p:cNvPr id="37" name="object 80">
              <a:extLst>
                <a:ext uri="{FF2B5EF4-FFF2-40B4-BE49-F238E27FC236}">
                  <a16:creationId xmlns:a16="http://schemas.microsoft.com/office/drawing/2014/main" id="{21F87BBD-D496-CAA6-86CE-9171C160809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42658" y="3760342"/>
              <a:ext cx="630935" cy="338328"/>
            </a:xfrm>
            <a:prstGeom prst="rect">
              <a:avLst/>
            </a:prstGeom>
          </p:spPr>
        </p:pic>
        <p:pic>
          <p:nvPicPr>
            <p:cNvPr id="38" name="object 81">
              <a:extLst>
                <a:ext uri="{FF2B5EF4-FFF2-40B4-BE49-F238E27FC236}">
                  <a16:creationId xmlns:a16="http://schemas.microsoft.com/office/drawing/2014/main" id="{2ABC550B-B131-8598-908D-C8C5F95E98D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63282" y="3760342"/>
              <a:ext cx="1388732" cy="338328"/>
            </a:xfrm>
            <a:prstGeom prst="rect">
              <a:avLst/>
            </a:prstGeom>
          </p:spPr>
        </p:pic>
        <p:pic>
          <p:nvPicPr>
            <p:cNvPr id="39" name="object 82">
              <a:extLst>
                <a:ext uri="{FF2B5EF4-FFF2-40B4-BE49-F238E27FC236}">
                  <a16:creationId xmlns:a16="http://schemas.microsoft.com/office/drawing/2014/main" id="{82CE8CD5-DE9A-46CC-5441-CADCA401BFB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90483" y="3760342"/>
              <a:ext cx="630935" cy="338328"/>
            </a:xfrm>
            <a:prstGeom prst="rect">
              <a:avLst/>
            </a:prstGeom>
          </p:spPr>
        </p:pic>
        <p:pic>
          <p:nvPicPr>
            <p:cNvPr id="40" name="object 83">
              <a:extLst>
                <a:ext uri="{FF2B5EF4-FFF2-40B4-BE49-F238E27FC236}">
                  <a16:creationId xmlns:a16="http://schemas.microsoft.com/office/drawing/2014/main" id="{9EEDA562-5D54-4E84-2337-7F629627BC5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52388" y="4115434"/>
              <a:ext cx="926845" cy="263651"/>
            </a:xfrm>
            <a:prstGeom prst="rect">
              <a:avLst/>
            </a:prstGeom>
          </p:spPr>
        </p:pic>
        <p:pic>
          <p:nvPicPr>
            <p:cNvPr id="41" name="object 84">
              <a:extLst>
                <a:ext uri="{FF2B5EF4-FFF2-40B4-BE49-F238E27FC236}">
                  <a16:creationId xmlns:a16="http://schemas.microsoft.com/office/drawing/2014/main" id="{8FEB1F3C-3D5D-8B45-B649-588D0FB8028D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49694" y="4115434"/>
              <a:ext cx="822959" cy="263651"/>
            </a:xfrm>
            <a:prstGeom prst="rect">
              <a:avLst/>
            </a:prstGeom>
          </p:spPr>
        </p:pic>
        <p:pic>
          <p:nvPicPr>
            <p:cNvPr id="42" name="object 85">
              <a:extLst>
                <a:ext uri="{FF2B5EF4-FFF2-40B4-BE49-F238E27FC236}">
                  <a16:creationId xmlns:a16="http://schemas.microsoft.com/office/drawing/2014/main" id="{D24F5BE7-EE8F-1D3A-4EDE-DC436C860FA1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43113" y="4115434"/>
              <a:ext cx="329183" cy="263651"/>
            </a:xfrm>
            <a:prstGeom prst="rect">
              <a:avLst/>
            </a:prstGeom>
          </p:spPr>
        </p:pic>
        <p:pic>
          <p:nvPicPr>
            <p:cNvPr id="43" name="object 86">
              <a:extLst>
                <a:ext uri="{FF2B5EF4-FFF2-40B4-BE49-F238E27FC236}">
                  <a16:creationId xmlns:a16="http://schemas.microsoft.com/office/drawing/2014/main" id="{8C4884A8-12AB-97C0-1C00-303BE4641737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07705" y="4115434"/>
              <a:ext cx="173735" cy="263651"/>
            </a:xfrm>
            <a:prstGeom prst="rect">
              <a:avLst/>
            </a:prstGeom>
          </p:spPr>
        </p:pic>
      </p:grpSp>
      <p:grpSp>
        <p:nvGrpSpPr>
          <p:cNvPr id="44" name="object 88">
            <a:extLst>
              <a:ext uri="{FF2B5EF4-FFF2-40B4-BE49-F238E27FC236}">
                <a16:creationId xmlns:a16="http://schemas.microsoft.com/office/drawing/2014/main" id="{BFAA3F74-3FB6-8FC9-8579-7405D5FB5683}"/>
              </a:ext>
            </a:extLst>
          </p:cNvPr>
          <p:cNvGrpSpPr/>
          <p:nvPr/>
        </p:nvGrpSpPr>
        <p:grpSpPr>
          <a:xfrm>
            <a:off x="5509027" y="1867487"/>
            <a:ext cx="2636166" cy="512040"/>
            <a:chOff x="6152388" y="4470222"/>
            <a:chExt cx="2621915" cy="339090"/>
          </a:xfrm>
        </p:grpSpPr>
        <p:pic>
          <p:nvPicPr>
            <p:cNvPr id="45" name="object 89">
              <a:extLst>
                <a:ext uri="{FF2B5EF4-FFF2-40B4-BE49-F238E27FC236}">
                  <a16:creationId xmlns:a16="http://schemas.microsoft.com/office/drawing/2014/main" id="{AEF27C79-F217-F8E5-6865-AFABD8611B68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52388" y="4470222"/>
              <a:ext cx="1262240" cy="338632"/>
            </a:xfrm>
            <a:prstGeom prst="rect">
              <a:avLst/>
            </a:prstGeom>
          </p:spPr>
        </p:pic>
        <p:pic>
          <p:nvPicPr>
            <p:cNvPr id="46" name="object 90">
              <a:extLst>
                <a:ext uri="{FF2B5EF4-FFF2-40B4-BE49-F238E27FC236}">
                  <a16:creationId xmlns:a16="http://schemas.microsoft.com/office/drawing/2014/main" id="{E0B1176E-5CF0-1525-F741-4A5A5ECA5F83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52970" y="4470222"/>
              <a:ext cx="1051559" cy="338632"/>
            </a:xfrm>
            <a:prstGeom prst="rect">
              <a:avLst/>
            </a:prstGeom>
          </p:spPr>
        </p:pic>
        <p:pic>
          <p:nvPicPr>
            <p:cNvPr id="47" name="object 91">
              <a:extLst>
                <a:ext uri="{FF2B5EF4-FFF2-40B4-BE49-F238E27FC236}">
                  <a16:creationId xmlns:a16="http://schemas.microsoft.com/office/drawing/2014/main" id="{DBF9C400-C6B1-D6BB-9324-265DB6D26F66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43367" y="4470222"/>
              <a:ext cx="630935" cy="338632"/>
            </a:xfrm>
            <a:prstGeom prst="rect">
              <a:avLst/>
            </a:prstGeom>
          </p:spPr>
        </p:pic>
      </p:grpSp>
      <p:grpSp>
        <p:nvGrpSpPr>
          <p:cNvPr id="48" name="object 92">
            <a:extLst>
              <a:ext uri="{FF2B5EF4-FFF2-40B4-BE49-F238E27FC236}">
                <a16:creationId xmlns:a16="http://schemas.microsoft.com/office/drawing/2014/main" id="{E14C4C21-0B24-3E2F-0C3E-33C7C72AACB5}"/>
              </a:ext>
            </a:extLst>
          </p:cNvPr>
          <p:cNvGrpSpPr/>
          <p:nvPr/>
        </p:nvGrpSpPr>
        <p:grpSpPr>
          <a:xfrm>
            <a:off x="5521826" y="2519669"/>
            <a:ext cx="3569610" cy="899023"/>
            <a:chOff x="6152388" y="4903596"/>
            <a:chExt cx="3556635" cy="619125"/>
          </a:xfrm>
        </p:grpSpPr>
        <p:pic>
          <p:nvPicPr>
            <p:cNvPr id="49" name="object 93">
              <a:extLst>
                <a:ext uri="{FF2B5EF4-FFF2-40B4-BE49-F238E27FC236}">
                  <a16:creationId xmlns:a16="http://schemas.microsoft.com/office/drawing/2014/main" id="{C42CBB49-7F36-ACB1-C3CB-A2081F2074D2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52388" y="4903596"/>
              <a:ext cx="1051940" cy="338327"/>
            </a:xfrm>
            <a:prstGeom prst="rect">
              <a:avLst/>
            </a:prstGeom>
          </p:spPr>
        </p:pic>
        <p:pic>
          <p:nvPicPr>
            <p:cNvPr id="50" name="object 94">
              <a:extLst>
                <a:ext uri="{FF2B5EF4-FFF2-40B4-BE49-F238E27FC236}">
                  <a16:creationId xmlns:a16="http://schemas.microsoft.com/office/drawing/2014/main" id="{75248F42-8B16-EE18-11D8-5D39AEC0CDF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42658" y="4903596"/>
              <a:ext cx="1261872" cy="338327"/>
            </a:xfrm>
            <a:prstGeom prst="rect">
              <a:avLst/>
            </a:prstGeom>
          </p:spPr>
        </p:pic>
        <p:pic>
          <p:nvPicPr>
            <p:cNvPr id="51" name="object 95">
              <a:extLst>
                <a:ext uri="{FF2B5EF4-FFF2-40B4-BE49-F238E27FC236}">
                  <a16:creationId xmlns:a16="http://schemas.microsoft.com/office/drawing/2014/main" id="{7F1B2888-7DA6-8694-BF21-572E66489EF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52388" y="5258688"/>
              <a:ext cx="926845" cy="263652"/>
            </a:xfrm>
            <a:prstGeom prst="rect">
              <a:avLst/>
            </a:prstGeom>
          </p:spPr>
        </p:pic>
        <p:pic>
          <p:nvPicPr>
            <p:cNvPr id="52" name="object 96">
              <a:extLst>
                <a:ext uri="{FF2B5EF4-FFF2-40B4-BE49-F238E27FC236}">
                  <a16:creationId xmlns:a16="http://schemas.microsoft.com/office/drawing/2014/main" id="{88519011-3CAD-6F74-AF02-99BB58961A8A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49694" y="5258688"/>
              <a:ext cx="658368" cy="263652"/>
            </a:xfrm>
            <a:prstGeom prst="rect">
              <a:avLst/>
            </a:prstGeom>
          </p:spPr>
        </p:pic>
        <p:pic>
          <p:nvPicPr>
            <p:cNvPr id="53" name="object 97">
              <a:extLst>
                <a:ext uri="{FF2B5EF4-FFF2-40B4-BE49-F238E27FC236}">
                  <a16:creationId xmlns:a16="http://schemas.microsoft.com/office/drawing/2014/main" id="{A71F61EA-9D90-7437-E9D3-F8814942C45C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80046" y="5258688"/>
              <a:ext cx="493775" cy="263652"/>
            </a:xfrm>
            <a:prstGeom prst="rect">
              <a:avLst/>
            </a:prstGeom>
          </p:spPr>
        </p:pic>
        <p:pic>
          <p:nvPicPr>
            <p:cNvPr id="54" name="object 98">
              <a:extLst>
                <a:ext uri="{FF2B5EF4-FFF2-40B4-BE49-F238E27FC236}">
                  <a16:creationId xmlns:a16="http://schemas.microsoft.com/office/drawing/2014/main" id="{C9DD1D49-211E-C26F-DF2B-6D678C191B38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09230" y="5258688"/>
              <a:ext cx="134874" cy="263652"/>
            </a:xfrm>
            <a:prstGeom prst="rect">
              <a:avLst/>
            </a:prstGeom>
          </p:spPr>
        </p:pic>
        <p:pic>
          <p:nvPicPr>
            <p:cNvPr id="55" name="object 99">
              <a:extLst>
                <a:ext uri="{FF2B5EF4-FFF2-40B4-BE49-F238E27FC236}">
                  <a16:creationId xmlns:a16="http://schemas.microsoft.com/office/drawing/2014/main" id="{F477D1FC-7381-A380-C40C-9421827A18F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99145" y="5258688"/>
              <a:ext cx="823341" cy="263652"/>
            </a:xfrm>
            <a:prstGeom prst="rect">
              <a:avLst/>
            </a:prstGeom>
          </p:spPr>
        </p:pic>
        <p:pic>
          <p:nvPicPr>
            <p:cNvPr id="56" name="object 100">
              <a:extLst>
                <a:ext uri="{FF2B5EF4-FFF2-40B4-BE49-F238E27FC236}">
                  <a16:creationId xmlns:a16="http://schemas.microsoft.com/office/drawing/2014/main" id="{2D9BEC1C-C71E-5614-5807-8C47CD7F1E7F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92947" y="5258688"/>
              <a:ext cx="493775" cy="263652"/>
            </a:xfrm>
            <a:prstGeom prst="rect">
              <a:avLst/>
            </a:prstGeom>
          </p:spPr>
        </p:pic>
        <p:pic>
          <p:nvPicPr>
            <p:cNvPr id="57" name="object 101">
              <a:extLst>
                <a:ext uri="{FF2B5EF4-FFF2-40B4-BE49-F238E27FC236}">
                  <a16:creationId xmlns:a16="http://schemas.microsoft.com/office/drawing/2014/main" id="{C887A470-FDE2-5174-8D7C-3BF41F74602D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22130" y="5258688"/>
              <a:ext cx="134874" cy="263652"/>
            </a:xfrm>
            <a:prstGeom prst="rect">
              <a:avLst/>
            </a:prstGeom>
          </p:spPr>
        </p:pic>
        <p:pic>
          <p:nvPicPr>
            <p:cNvPr id="58" name="object 102">
              <a:extLst>
                <a:ext uri="{FF2B5EF4-FFF2-40B4-BE49-F238E27FC236}">
                  <a16:creationId xmlns:a16="http://schemas.microsoft.com/office/drawing/2014/main" id="{AB6640D1-A0BB-4E13-A102-2B9073225551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12047" y="5258688"/>
              <a:ext cx="493775" cy="263652"/>
            </a:xfrm>
            <a:prstGeom prst="rect">
              <a:avLst/>
            </a:prstGeom>
          </p:spPr>
        </p:pic>
        <p:pic>
          <p:nvPicPr>
            <p:cNvPr id="59" name="object 103">
              <a:extLst>
                <a:ext uri="{FF2B5EF4-FFF2-40B4-BE49-F238E27FC236}">
                  <a16:creationId xmlns:a16="http://schemas.microsoft.com/office/drawing/2014/main" id="{F2D42F1A-BA52-EE73-D7D1-4C24BBD5DB2E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79330" y="5258688"/>
              <a:ext cx="329183" cy="263652"/>
            </a:xfrm>
            <a:prstGeom prst="rect">
              <a:avLst/>
            </a:prstGeom>
          </p:spPr>
        </p:pic>
      </p:grpSp>
      <p:grpSp>
        <p:nvGrpSpPr>
          <p:cNvPr id="183" name="object 133">
            <a:extLst>
              <a:ext uri="{FF2B5EF4-FFF2-40B4-BE49-F238E27FC236}">
                <a16:creationId xmlns:a16="http://schemas.microsoft.com/office/drawing/2014/main" id="{960365E1-2AB4-1EEB-3BFD-5CF889C3F5C2}"/>
              </a:ext>
            </a:extLst>
          </p:cNvPr>
          <p:cNvGrpSpPr/>
          <p:nvPr/>
        </p:nvGrpSpPr>
        <p:grpSpPr>
          <a:xfrm>
            <a:off x="467572" y="5468377"/>
            <a:ext cx="8494612" cy="747074"/>
            <a:chOff x="941527" y="2529839"/>
            <a:chExt cx="8750935" cy="617855"/>
          </a:xfrm>
        </p:grpSpPr>
        <p:pic>
          <p:nvPicPr>
            <p:cNvPr id="184" name="object 134">
              <a:extLst>
                <a:ext uri="{FF2B5EF4-FFF2-40B4-BE49-F238E27FC236}">
                  <a16:creationId xmlns:a16="http://schemas.microsoft.com/office/drawing/2014/main" id="{CDD97703-9BE4-917E-714F-51C800266BE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1527" y="2529839"/>
              <a:ext cx="210312" cy="300227"/>
            </a:xfrm>
            <a:prstGeom prst="rect">
              <a:avLst/>
            </a:prstGeom>
          </p:spPr>
        </p:pic>
        <p:pic>
          <p:nvPicPr>
            <p:cNvPr id="185" name="object 135">
              <a:extLst>
                <a:ext uri="{FF2B5EF4-FFF2-40B4-BE49-F238E27FC236}">
                  <a16:creationId xmlns:a16="http://schemas.microsoft.com/office/drawing/2014/main" id="{8F0277E2-94F3-F251-D915-A262178E885B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6988" y="2529839"/>
              <a:ext cx="743712" cy="300227"/>
            </a:xfrm>
            <a:prstGeom prst="rect">
              <a:avLst/>
            </a:prstGeom>
          </p:spPr>
        </p:pic>
        <p:pic>
          <p:nvPicPr>
            <p:cNvPr id="186" name="object 136">
              <a:extLst>
                <a:ext uri="{FF2B5EF4-FFF2-40B4-BE49-F238E27FC236}">
                  <a16:creationId xmlns:a16="http://schemas.microsoft.com/office/drawing/2014/main" id="{C53C0BD8-AE48-BC05-7F51-1203170C6110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55063" y="2529839"/>
              <a:ext cx="542925" cy="300227"/>
            </a:xfrm>
            <a:prstGeom prst="rect">
              <a:avLst/>
            </a:prstGeom>
          </p:spPr>
        </p:pic>
        <p:pic>
          <p:nvPicPr>
            <p:cNvPr id="187" name="object 137">
              <a:extLst>
                <a:ext uri="{FF2B5EF4-FFF2-40B4-BE49-F238E27FC236}">
                  <a16:creationId xmlns:a16="http://schemas.microsoft.com/office/drawing/2014/main" id="{9199E721-CD23-7447-8D67-7C5A6263CAE8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089404" y="2529839"/>
              <a:ext cx="743712" cy="300227"/>
            </a:xfrm>
            <a:prstGeom prst="rect">
              <a:avLst/>
            </a:prstGeom>
          </p:spPr>
        </p:pic>
        <p:pic>
          <p:nvPicPr>
            <p:cNvPr id="188" name="object 138">
              <a:extLst>
                <a:ext uri="{FF2B5EF4-FFF2-40B4-BE49-F238E27FC236}">
                  <a16:creationId xmlns:a16="http://schemas.microsoft.com/office/drawing/2014/main" id="{1EBE3B9D-28D4-2134-7E74-8AF625C3CB6E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97480" y="2529839"/>
              <a:ext cx="1115936" cy="300227"/>
            </a:xfrm>
            <a:prstGeom prst="rect">
              <a:avLst/>
            </a:prstGeom>
          </p:spPr>
        </p:pic>
        <p:pic>
          <p:nvPicPr>
            <p:cNvPr id="189" name="object 139">
              <a:extLst>
                <a:ext uri="{FF2B5EF4-FFF2-40B4-BE49-F238E27FC236}">
                  <a16:creationId xmlns:a16="http://schemas.microsoft.com/office/drawing/2014/main" id="{28DD12EA-BA1B-4D1D-234C-B7BFAEE34A5E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80714" y="2529839"/>
              <a:ext cx="743712" cy="300227"/>
            </a:xfrm>
            <a:prstGeom prst="rect">
              <a:avLst/>
            </a:prstGeom>
          </p:spPr>
        </p:pic>
        <p:pic>
          <p:nvPicPr>
            <p:cNvPr id="190" name="object 140">
              <a:extLst>
                <a:ext uri="{FF2B5EF4-FFF2-40B4-BE49-F238E27FC236}">
                  <a16:creationId xmlns:a16="http://schemas.microsoft.com/office/drawing/2014/main" id="{50A8ABF5-6FB4-3321-C318-10704DAAC7A1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88789" y="2529839"/>
              <a:ext cx="557784" cy="300227"/>
            </a:xfrm>
            <a:prstGeom prst="rect">
              <a:avLst/>
            </a:prstGeom>
          </p:spPr>
        </p:pic>
        <p:pic>
          <p:nvPicPr>
            <p:cNvPr id="191" name="object 141">
              <a:extLst>
                <a:ext uri="{FF2B5EF4-FFF2-40B4-BE49-F238E27FC236}">
                  <a16:creationId xmlns:a16="http://schemas.microsoft.com/office/drawing/2014/main" id="{7534FA13-3608-C81C-3F8F-67E68541C2C6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709413" y="2529839"/>
              <a:ext cx="372465" cy="300227"/>
            </a:xfrm>
            <a:prstGeom prst="rect">
              <a:avLst/>
            </a:prstGeom>
          </p:spPr>
        </p:pic>
        <p:pic>
          <p:nvPicPr>
            <p:cNvPr id="192" name="object 142">
              <a:extLst>
                <a:ext uri="{FF2B5EF4-FFF2-40B4-BE49-F238E27FC236}">
                  <a16:creationId xmlns:a16="http://schemas.microsoft.com/office/drawing/2014/main" id="{76428932-3870-C8C7-B71A-C539E0407B7E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42967" y="2529839"/>
              <a:ext cx="743712" cy="300227"/>
            </a:xfrm>
            <a:prstGeom prst="rect">
              <a:avLst/>
            </a:prstGeom>
          </p:spPr>
        </p:pic>
        <p:pic>
          <p:nvPicPr>
            <p:cNvPr id="193" name="object 143">
              <a:extLst>
                <a:ext uri="{FF2B5EF4-FFF2-40B4-BE49-F238E27FC236}">
                  <a16:creationId xmlns:a16="http://schemas.microsoft.com/office/drawing/2014/main" id="{FE03C6B9-AD4B-657D-8D2A-0F5E7AA05E78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1043" y="2529839"/>
              <a:ext cx="743712" cy="300227"/>
            </a:xfrm>
            <a:prstGeom prst="rect">
              <a:avLst/>
            </a:prstGeom>
          </p:spPr>
        </p:pic>
        <p:pic>
          <p:nvPicPr>
            <p:cNvPr id="194" name="object 144">
              <a:extLst>
                <a:ext uri="{FF2B5EF4-FFF2-40B4-BE49-F238E27FC236}">
                  <a16:creationId xmlns:a16="http://schemas.microsoft.com/office/drawing/2014/main" id="{C0B6EE64-55F1-C07F-D5DB-DC1FFF3CA27E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59119" y="2529839"/>
              <a:ext cx="744118" cy="300227"/>
            </a:xfrm>
            <a:prstGeom prst="rect">
              <a:avLst/>
            </a:prstGeom>
          </p:spPr>
        </p:pic>
        <p:pic>
          <p:nvPicPr>
            <p:cNvPr id="195" name="object 145">
              <a:extLst>
                <a:ext uri="{FF2B5EF4-FFF2-40B4-BE49-F238E27FC236}">
                  <a16:creationId xmlns:a16="http://schemas.microsoft.com/office/drawing/2014/main" id="{FDC1525E-A4FD-EC84-A833-6A7E68D80489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67449" y="2529839"/>
              <a:ext cx="743712" cy="300227"/>
            </a:xfrm>
            <a:prstGeom prst="rect">
              <a:avLst/>
            </a:prstGeom>
          </p:spPr>
        </p:pic>
        <p:pic>
          <p:nvPicPr>
            <p:cNvPr id="196" name="object 146">
              <a:extLst>
                <a:ext uri="{FF2B5EF4-FFF2-40B4-BE49-F238E27FC236}">
                  <a16:creationId xmlns:a16="http://schemas.microsoft.com/office/drawing/2014/main" id="{68CB0867-54A3-728B-97E6-9A26786A3E86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75525" y="2529839"/>
              <a:ext cx="743711" cy="300227"/>
            </a:xfrm>
            <a:prstGeom prst="rect">
              <a:avLst/>
            </a:prstGeom>
          </p:spPr>
        </p:pic>
        <p:pic>
          <p:nvPicPr>
            <p:cNvPr id="197" name="object 147">
              <a:extLst>
                <a:ext uri="{FF2B5EF4-FFF2-40B4-BE49-F238E27FC236}">
                  <a16:creationId xmlns:a16="http://schemas.microsoft.com/office/drawing/2014/main" id="{78C8D45B-FA86-4040-B336-474B267D61D3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33308" y="2529839"/>
              <a:ext cx="164592" cy="300227"/>
            </a:xfrm>
            <a:prstGeom prst="rect">
              <a:avLst/>
            </a:prstGeom>
          </p:spPr>
        </p:pic>
        <p:pic>
          <p:nvPicPr>
            <p:cNvPr id="198" name="object 148">
              <a:extLst>
                <a:ext uri="{FF2B5EF4-FFF2-40B4-BE49-F238E27FC236}">
                  <a16:creationId xmlns:a16="http://schemas.microsoft.com/office/drawing/2014/main" id="{614AB425-7BBE-E48A-9BC0-A4DABE92D912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31748" y="2847085"/>
              <a:ext cx="929640" cy="300227"/>
            </a:xfrm>
            <a:prstGeom prst="rect">
              <a:avLst/>
            </a:prstGeom>
          </p:spPr>
        </p:pic>
        <p:pic>
          <p:nvPicPr>
            <p:cNvPr id="199" name="object 149">
              <a:extLst>
                <a:ext uri="{FF2B5EF4-FFF2-40B4-BE49-F238E27FC236}">
                  <a16:creationId xmlns:a16="http://schemas.microsoft.com/office/drawing/2014/main" id="{B9F08CB4-B0F7-EB34-DC9A-492A7244CB2E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27276" y="2847085"/>
              <a:ext cx="557784" cy="300227"/>
            </a:xfrm>
            <a:prstGeom prst="rect">
              <a:avLst/>
            </a:prstGeom>
          </p:spPr>
        </p:pic>
        <p:pic>
          <p:nvPicPr>
            <p:cNvPr id="200" name="object 150">
              <a:extLst>
                <a:ext uri="{FF2B5EF4-FFF2-40B4-BE49-F238E27FC236}">
                  <a16:creationId xmlns:a16="http://schemas.microsoft.com/office/drawing/2014/main" id="{226DEDFA-F92E-88E0-28F5-5A6FB5D7A348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47900" y="2847085"/>
              <a:ext cx="743712" cy="300227"/>
            </a:xfrm>
            <a:prstGeom prst="rect">
              <a:avLst/>
            </a:prstGeom>
          </p:spPr>
        </p:pic>
        <p:pic>
          <p:nvPicPr>
            <p:cNvPr id="201" name="object 151">
              <a:extLst>
                <a:ext uri="{FF2B5EF4-FFF2-40B4-BE49-F238E27FC236}">
                  <a16:creationId xmlns:a16="http://schemas.microsoft.com/office/drawing/2014/main" id="{84E577C5-D389-14C4-4446-56931913145E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55976" y="2847085"/>
              <a:ext cx="744118" cy="300227"/>
            </a:xfrm>
            <a:prstGeom prst="rect">
              <a:avLst/>
            </a:prstGeom>
          </p:spPr>
        </p:pic>
        <p:pic>
          <p:nvPicPr>
            <p:cNvPr id="202" name="object 152">
              <a:extLst>
                <a:ext uri="{FF2B5EF4-FFF2-40B4-BE49-F238E27FC236}">
                  <a16:creationId xmlns:a16="http://schemas.microsoft.com/office/drawing/2014/main" id="{A9DCB66F-B665-DD86-56E3-9C80C115E791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64305" y="2847085"/>
              <a:ext cx="557784" cy="300227"/>
            </a:xfrm>
            <a:prstGeom prst="rect">
              <a:avLst/>
            </a:prstGeom>
          </p:spPr>
        </p:pic>
        <p:pic>
          <p:nvPicPr>
            <p:cNvPr id="203" name="object 153">
              <a:extLst>
                <a:ext uri="{FF2B5EF4-FFF2-40B4-BE49-F238E27FC236}">
                  <a16:creationId xmlns:a16="http://schemas.microsoft.com/office/drawing/2014/main" id="{92B4ABF5-F607-2623-CDE0-71670EF4077A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84930" y="2847085"/>
              <a:ext cx="743712" cy="300227"/>
            </a:xfrm>
            <a:prstGeom prst="rect">
              <a:avLst/>
            </a:prstGeom>
          </p:spPr>
        </p:pic>
        <p:pic>
          <p:nvPicPr>
            <p:cNvPr id="204" name="object 154">
              <a:extLst>
                <a:ext uri="{FF2B5EF4-FFF2-40B4-BE49-F238E27FC236}">
                  <a16:creationId xmlns:a16="http://schemas.microsoft.com/office/drawing/2014/main" id="{F7D17886-8DEC-50BF-2853-BB0AAD6ED47F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93006" y="2847085"/>
              <a:ext cx="1115936" cy="300227"/>
            </a:xfrm>
            <a:prstGeom prst="rect">
              <a:avLst/>
            </a:prstGeom>
          </p:spPr>
        </p:pic>
        <p:pic>
          <p:nvPicPr>
            <p:cNvPr id="205" name="object 155">
              <a:extLst>
                <a:ext uri="{FF2B5EF4-FFF2-40B4-BE49-F238E27FC236}">
                  <a16:creationId xmlns:a16="http://schemas.microsoft.com/office/drawing/2014/main" id="{1223627A-E7B2-D55B-BC3B-8FBC86CA3D09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76367" y="2847085"/>
              <a:ext cx="929639" cy="300227"/>
            </a:xfrm>
            <a:prstGeom prst="rect">
              <a:avLst/>
            </a:prstGeom>
          </p:spPr>
        </p:pic>
        <p:pic>
          <p:nvPicPr>
            <p:cNvPr id="206" name="object 156">
              <a:extLst>
                <a:ext uri="{FF2B5EF4-FFF2-40B4-BE49-F238E27FC236}">
                  <a16:creationId xmlns:a16="http://schemas.microsoft.com/office/drawing/2014/main" id="{25DC622D-A44F-45D5-015A-148C35403AC0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71894" y="2847085"/>
              <a:ext cx="930021" cy="300227"/>
            </a:xfrm>
            <a:prstGeom prst="rect">
              <a:avLst/>
            </a:prstGeom>
          </p:spPr>
        </p:pic>
        <p:pic>
          <p:nvPicPr>
            <p:cNvPr id="207" name="object 157">
              <a:extLst>
                <a:ext uri="{FF2B5EF4-FFF2-40B4-BE49-F238E27FC236}">
                  <a16:creationId xmlns:a16="http://schemas.microsoft.com/office/drawing/2014/main" id="{75A8FDDC-0963-9919-421D-00DF689A71C8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015861" y="2847085"/>
              <a:ext cx="942682" cy="300227"/>
            </a:xfrm>
            <a:prstGeom prst="rect">
              <a:avLst/>
            </a:prstGeom>
          </p:spPr>
        </p:pic>
        <p:pic>
          <p:nvPicPr>
            <p:cNvPr id="208" name="object 158">
              <a:extLst>
                <a:ext uri="{FF2B5EF4-FFF2-40B4-BE49-F238E27FC236}">
                  <a16:creationId xmlns:a16="http://schemas.microsoft.com/office/drawing/2014/main" id="{C4FB4EFB-49BD-1032-FCDB-1F17AD52B711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908925" y="2860801"/>
              <a:ext cx="812698" cy="281939"/>
            </a:xfrm>
            <a:prstGeom prst="rect">
              <a:avLst/>
            </a:prstGeom>
          </p:spPr>
        </p:pic>
        <p:pic>
          <p:nvPicPr>
            <p:cNvPr id="209" name="object 159">
              <a:extLst>
                <a:ext uri="{FF2B5EF4-FFF2-40B4-BE49-F238E27FC236}">
                  <a16:creationId xmlns:a16="http://schemas.microsoft.com/office/drawing/2014/main" id="{EE1E4388-BCD1-AF6D-39D1-D6E3665391B8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587486" y="2860801"/>
              <a:ext cx="694944" cy="281939"/>
            </a:xfrm>
            <a:prstGeom prst="rect">
              <a:avLst/>
            </a:prstGeom>
          </p:spPr>
        </p:pic>
        <p:pic>
          <p:nvPicPr>
            <p:cNvPr id="210" name="object 160">
              <a:extLst>
                <a:ext uri="{FF2B5EF4-FFF2-40B4-BE49-F238E27FC236}">
                  <a16:creationId xmlns:a16="http://schemas.microsoft.com/office/drawing/2014/main" id="{803907C6-1DDB-691F-6BBE-2FDFCBD3E53B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166605" y="2860801"/>
              <a:ext cx="525779" cy="281939"/>
            </a:xfrm>
            <a:prstGeom prst="rect">
              <a:avLst/>
            </a:prstGeom>
          </p:spPr>
        </p:pic>
      </p:grpSp>
      <p:sp>
        <p:nvSpPr>
          <p:cNvPr id="211" name="슬라이드 번호 개체 틀 20">
            <a:extLst>
              <a:ext uri="{FF2B5EF4-FFF2-40B4-BE49-F238E27FC236}">
                <a16:creationId xmlns:a16="http://schemas.microsoft.com/office/drawing/2014/main" id="{79D51BA7-D329-ECCE-5977-D0473C7D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6C9DAF9-875C-3FE7-63AF-84A0A9963481}"/>
              </a:ext>
            </a:extLst>
          </p:cNvPr>
          <p:cNvSpPr txBox="1"/>
          <p:nvPr/>
        </p:nvSpPr>
        <p:spPr>
          <a:xfrm>
            <a:off x="720558" y="3769489"/>
            <a:ext cx="9842499" cy="12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이윤추구만이 아닌 기업이 사회에 기여할 수 있는 방법도 함께 고민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ESG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비용부담 관점이 아닌 새로운 비즈니스 기회로 인식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F8ACA-7856-B364-6CF3-9727AABC32C0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4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27475A-FB44-45B8-A8EA-787D9F9F89C1}"/>
              </a:ext>
            </a:extLst>
          </p:cNvPr>
          <p:cNvSpPr/>
          <p:nvPr/>
        </p:nvSpPr>
        <p:spPr>
          <a:xfrm>
            <a:off x="670560" y="1573530"/>
            <a:ext cx="37719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1EF4E5-8B6C-4044-98D4-4CE9EBEEE068}"/>
              </a:ext>
            </a:extLst>
          </p:cNvPr>
          <p:cNvSpPr/>
          <p:nvPr/>
        </p:nvSpPr>
        <p:spPr>
          <a:xfrm>
            <a:off x="2979420" y="1916430"/>
            <a:ext cx="2118360" cy="211836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76CC6-2716-492F-97EA-92157CB90CF8}"/>
              </a:ext>
            </a:extLst>
          </p:cNvPr>
          <p:cNvSpPr txBox="1"/>
          <p:nvPr/>
        </p:nvSpPr>
        <p:spPr>
          <a:xfrm>
            <a:off x="2442241" y="2975610"/>
            <a:ext cx="5586786" cy="69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>
                <a:latin typeface="+mn-ea"/>
                <a:ea typeface="+mn-ea"/>
              </a:rPr>
              <a:t>새로운 기업가정신의 미래</a:t>
            </a:r>
            <a:endParaRPr lang="en-US" altLang="ko-KR" sz="3600" b="1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23695-8A31-40A6-B134-9546AED4FADD}"/>
              </a:ext>
            </a:extLst>
          </p:cNvPr>
          <p:cNvSpPr txBox="1"/>
          <p:nvPr/>
        </p:nvSpPr>
        <p:spPr>
          <a:xfrm>
            <a:off x="4520534" y="2082187"/>
            <a:ext cx="50687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950" b="1" dirty="0">
                <a:solidFill>
                  <a:schemeClr val="bg1"/>
                </a:solidFill>
              </a:rPr>
              <a:t>3</a:t>
            </a:r>
            <a:endParaRPr lang="ko-KR" altLang="en-US" sz="4950" b="1" dirty="0">
              <a:solidFill>
                <a:schemeClr val="bg1"/>
              </a:solidFill>
            </a:endParaRPr>
          </a:p>
        </p:txBody>
      </p:sp>
      <p:sp>
        <p:nvSpPr>
          <p:cNvPr id="8" name="슬라이드 번호 개체 틀 20">
            <a:extLst>
              <a:ext uri="{FF2B5EF4-FFF2-40B4-BE49-F238E27FC236}">
                <a16:creationId xmlns:a16="http://schemas.microsoft.com/office/drawing/2014/main" id="{4AEA0EE8-2B38-6076-2CB0-B9BB0CD9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4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 정신은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1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1" name="슬라이드 번호 개체 틀 20">
            <a:extLst>
              <a:ext uri="{FF2B5EF4-FFF2-40B4-BE49-F238E27FC236}">
                <a16:creationId xmlns:a16="http://schemas.microsoft.com/office/drawing/2014/main" id="{BA92A22B-906B-1A56-4447-87ED8655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B16A2-8562-0933-FF63-C06FF9646B79}"/>
              </a:ext>
            </a:extLst>
          </p:cNvPr>
          <p:cNvSpPr txBox="1"/>
          <p:nvPr/>
        </p:nvSpPr>
        <p:spPr>
          <a:xfrm>
            <a:off x="4370285" y="4647783"/>
            <a:ext cx="417221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1997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년 회계연도에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1964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년 창사 이래 처음으로 적자를 기록했고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주가는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&lt;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라이프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&gt; 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보도 후에도 선방하다가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1997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년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2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월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21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일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9.17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달러에서 그해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12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월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26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일 </a:t>
            </a:r>
            <a:r>
              <a:rPr lang="en-US" altLang="ko-KR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4.88</a:t>
            </a:r>
            <a:r>
              <a:rPr lang="ko-KR" altLang="en-US" sz="15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달러로 하락</a:t>
            </a:r>
            <a:r>
              <a:rPr lang="en-US" altLang="ko-KR" sz="1500" kern="100" dirty="0">
                <a:solidFill>
                  <a:srgbClr val="000A1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ko-KR" sz="1500" kern="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  <a:sym typeface="Wingdings" panose="05000000000000000000" pitchFamily="2" charset="2"/>
              </a:rPr>
              <a:t> </a:t>
            </a:r>
            <a:r>
              <a:rPr lang="ko-KR" altLang="ko-KR" sz="1500" kern="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 책임 관련 리스크가 나이키 성장에 치명적 타격을 줄 가능성이 높</a:t>
            </a:r>
            <a:r>
              <a:rPr lang="ko-KR" altLang="en-US" sz="1500" kern="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음</a:t>
            </a:r>
            <a:endParaRPr lang="ko-KR" altLang="ko-KR" sz="1500" kern="100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8621A2E-D607-98D2-44D7-94AA1D4F2D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1846648"/>
            <a:ext cx="3307082" cy="2140872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4E259369-7CFD-76E4-BDED-05BDCB254E75}"/>
              </a:ext>
            </a:extLst>
          </p:cNvPr>
          <p:cNvGrpSpPr/>
          <p:nvPr/>
        </p:nvGrpSpPr>
        <p:grpSpPr>
          <a:xfrm>
            <a:off x="205741" y="4164577"/>
            <a:ext cx="4047142" cy="2338413"/>
            <a:chOff x="2181192" y="1302450"/>
            <a:chExt cx="7113637" cy="4149622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7CB8D8EA-FFDD-AF57-08DD-F635F6A25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192" y="1302450"/>
              <a:ext cx="7113637" cy="4149622"/>
            </a:xfrm>
            <a:prstGeom prst="rect">
              <a:avLst/>
            </a:prstGeom>
          </p:spPr>
        </p:pic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1482946-FF63-3915-0835-FAD3B3FBAC34}"/>
                </a:ext>
              </a:extLst>
            </p:cNvPr>
            <p:cNvSpPr/>
            <p:nvPr/>
          </p:nvSpPr>
          <p:spPr>
            <a:xfrm>
              <a:off x="5152712" y="3380697"/>
              <a:ext cx="870444" cy="196679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810620-280C-F55E-3364-86FF3A7B75DE}"/>
              </a:ext>
            </a:extLst>
          </p:cNvPr>
          <p:cNvSpPr txBox="1"/>
          <p:nvPr/>
        </p:nvSpPr>
        <p:spPr>
          <a:xfrm>
            <a:off x="3656797" y="1954038"/>
            <a:ext cx="4885704" cy="198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1996</a:t>
            </a:r>
            <a:r>
              <a:rPr lang="ko-KR" altLang="en-US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년 </a:t>
            </a:r>
            <a:r>
              <a:rPr lang="en-US" altLang="ko-KR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6</a:t>
            </a:r>
            <a:r>
              <a:rPr lang="ko-KR" altLang="en-US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월 미국의 한 잡지에 나이키 로고가 새겨진 축구공을 바느질하는 </a:t>
            </a:r>
            <a:r>
              <a:rPr lang="en-US" altLang="ko-KR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12</a:t>
            </a:r>
            <a:r>
              <a:rPr lang="ko-KR" altLang="en-US" sz="15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세 파키스탄 소년</a:t>
            </a:r>
            <a:endParaRPr lang="en-US" altLang="ko-KR" sz="1500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>
              <a:lnSpc>
                <a:spcPct val="130000"/>
              </a:lnSpc>
            </a:pPr>
            <a:endParaRPr lang="en-US" altLang="ko-KR" sz="1050" dirty="0">
              <a:solidFill>
                <a:srgbClr val="1C1C1C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r>
              <a:rPr lang="ko-KR" altLang="en-US" sz="1500" dirty="0">
                <a:solidFill>
                  <a:srgbClr val="1C1C1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나이키는 “본사는 디자인과 마케팅을 담당하고 제품 생산은 협력사에 </a:t>
            </a:r>
            <a:r>
              <a:rPr lang="ko-KR" altLang="en-US" sz="1500" dirty="0" err="1">
                <a:solidFill>
                  <a:srgbClr val="1C1C1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아웃소싱했다</a:t>
            </a:r>
            <a:r>
              <a:rPr lang="ko-KR" altLang="en-US" sz="1500" dirty="0">
                <a:solidFill>
                  <a:srgbClr val="1C1C1C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”</a:t>
            </a:r>
            <a:endParaRPr lang="en-US" altLang="ko-KR" sz="1500" dirty="0">
              <a:solidFill>
                <a:srgbClr val="1C1C1C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endParaRPr lang="en-US" altLang="ko-KR" sz="1050" kern="100" dirty="0">
              <a:solidFill>
                <a:srgbClr val="1C1C1C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r>
              <a:rPr lang="ko-KR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소비자와 투자자들은 </a:t>
            </a:r>
            <a:r>
              <a:rPr lang="ko-KR" altLang="en-US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이를</a:t>
            </a:r>
            <a:r>
              <a:rPr lang="en-US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ko-KR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부정적</a:t>
            </a:r>
            <a:r>
              <a:rPr lang="ko-KR" altLang="en-US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으로 보고</a:t>
            </a:r>
            <a:r>
              <a:rPr lang="en-US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제 </a:t>
            </a:r>
            <a:r>
              <a:rPr lang="en-US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3</a:t>
            </a:r>
            <a:r>
              <a:rPr lang="ko-KR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세계 공장들의 노동 착취 실태</a:t>
            </a:r>
            <a:r>
              <a:rPr lang="ko-KR" altLang="en-US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를 고발함</a:t>
            </a:r>
            <a:r>
              <a:rPr lang="en-US" altLang="ko-KR" sz="15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56C35-0626-6C62-8AE3-39AC857B1310}"/>
              </a:ext>
            </a:extLst>
          </p:cNvPr>
          <p:cNvSpPr txBox="1"/>
          <p:nvPr/>
        </p:nvSpPr>
        <p:spPr>
          <a:xfrm>
            <a:off x="920000" y="4647783"/>
            <a:ext cx="248734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altLang="ko-KR" sz="1000" b="1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YoY</a:t>
            </a:r>
            <a:r>
              <a:rPr lang="en-US" altLang="ko-KR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(Year on Year)</a:t>
            </a:r>
            <a:r>
              <a:rPr lang="ko-KR" altLang="en-US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en-US" altLang="ko-KR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:</a:t>
            </a:r>
            <a:r>
              <a:rPr lang="ko-KR" altLang="en-US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전년 동기 대비 </a:t>
            </a:r>
            <a:r>
              <a:rPr lang="ko-KR" altLang="en-US" sz="1000" dirty="0" err="1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증감율</a:t>
            </a:r>
            <a:r>
              <a:rPr lang="en-US" altLang="ko-KR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000" dirty="0">
                <a:solidFill>
                  <a:srgbClr val="6666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작년의 같은 기간과 올해의 같은 기간을 비교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21" name="제목 5">
            <a:extLst>
              <a:ext uri="{FF2B5EF4-FFF2-40B4-BE49-F238E27FC236}">
                <a16:creationId xmlns:a16="http://schemas.microsoft.com/office/drawing/2014/main" id="{0DFD665D-9D97-87B1-FDE7-F93301E40DC3}"/>
              </a:ext>
            </a:extLst>
          </p:cNvPr>
          <p:cNvSpPr txBox="1">
            <a:spLocks/>
          </p:cNvSpPr>
          <p:nvPr/>
        </p:nvSpPr>
        <p:spPr>
          <a:xfrm>
            <a:off x="442711" y="1211733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나이키</a:t>
            </a:r>
            <a:r>
              <a:rPr lang="en-US" altLang="ko-KR" sz="2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(Nike) </a:t>
            </a:r>
            <a:r>
              <a:rPr lang="ko-KR" altLang="en-US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세계 소비자가 선망하는 최고 브랜드</a:t>
            </a:r>
            <a:r>
              <a:rPr lang="en-US" altLang="ko-KR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 </a:t>
            </a:r>
            <a:r>
              <a:rPr lang="ko-KR" altLang="en-US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노동 착취 기업</a:t>
            </a:r>
            <a:r>
              <a:rPr lang="en-US" altLang="ko-KR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</a:t>
            </a:r>
            <a:endParaRPr lang="ko-KR" altLang="en-US" sz="18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850F4BF-99C7-F9BF-2ED9-8DFE82182601}"/>
              </a:ext>
            </a:extLst>
          </p:cNvPr>
          <p:cNvCxnSpPr>
            <a:cxnSpLocks/>
          </p:cNvCxnSpPr>
          <p:nvPr/>
        </p:nvCxnSpPr>
        <p:spPr>
          <a:xfrm>
            <a:off x="442711" y="1669590"/>
            <a:ext cx="69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27475A-FB44-45B8-A8EA-787D9F9F89C1}"/>
              </a:ext>
            </a:extLst>
          </p:cNvPr>
          <p:cNvSpPr/>
          <p:nvPr/>
        </p:nvSpPr>
        <p:spPr>
          <a:xfrm>
            <a:off x="670560" y="262550"/>
            <a:ext cx="3771900" cy="5948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1EF4E5-8B6C-4044-98D4-4CE9EBEEE068}"/>
              </a:ext>
            </a:extLst>
          </p:cNvPr>
          <p:cNvSpPr/>
          <p:nvPr/>
        </p:nvSpPr>
        <p:spPr>
          <a:xfrm>
            <a:off x="2880541" y="421575"/>
            <a:ext cx="2118360" cy="1488706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76CC6-2716-492F-97EA-92157CB90CF8}"/>
              </a:ext>
            </a:extLst>
          </p:cNvPr>
          <p:cNvSpPr txBox="1"/>
          <p:nvPr/>
        </p:nvSpPr>
        <p:spPr>
          <a:xfrm>
            <a:off x="2086916" y="2069306"/>
            <a:ext cx="6599884" cy="708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/>
              <a:t>자본주의 精神과 </a:t>
            </a:r>
            <a:r>
              <a:rPr lang="en-US" altLang="ko-KR" sz="3600" b="1" dirty="0"/>
              <a:t>“</a:t>
            </a:r>
            <a:r>
              <a:rPr lang="ko-KR" altLang="en-US" sz="3600" b="1" dirty="0"/>
              <a:t>기업가 精神</a:t>
            </a:r>
            <a:r>
              <a:rPr lang="en-US" altLang="ko-KR" sz="3600" b="1" dirty="0"/>
              <a:t>”</a:t>
            </a:r>
            <a:r>
              <a:rPr lang="en-US" altLang="ko-KR" sz="36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7BB30DE-2A32-7B17-1C90-41817AE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D01D8-3001-6E22-F8A3-72D566BE33C1}"/>
              </a:ext>
            </a:extLst>
          </p:cNvPr>
          <p:cNvSpPr txBox="1"/>
          <p:nvPr/>
        </p:nvSpPr>
        <p:spPr>
          <a:xfrm>
            <a:off x="2086916" y="3460165"/>
            <a:ext cx="4663456" cy="69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>
                <a:latin typeface="+mn-ea"/>
                <a:ea typeface="+mn-ea"/>
              </a:rPr>
              <a:t>국민이 바라는 기업상</a:t>
            </a:r>
            <a:endParaRPr lang="en-US" altLang="ko-KR" sz="3600" b="1" dirty="0"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54F88-8942-E70B-3CF6-CA6389793B36}"/>
              </a:ext>
            </a:extLst>
          </p:cNvPr>
          <p:cNvSpPr txBox="1"/>
          <p:nvPr/>
        </p:nvSpPr>
        <p:spPr>
          <a:xfrm>
            <a:off x="2086916" y="4835421"/>
            <a:ext cx="5586786" cy="69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>
                <a:latin typeface="+mn-ea"/>
                <a:ea typeface="+mn-ea"/>
              </a:rPr>
              <a:t>새로운 기업가정신의 미래</a:t>
            </a:r>
            <a:endParaRPr lang="en-US" altLang="ko-KR" sz="3600" b="1" dirty="0"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04861-9986-652B-E7E4-E0B8000A83C2}"/>
              </a:ext>
            </a:extLst>
          </p:cNvPr>
          <p:cNvSpPr txBox="1"/>
          <p:nvPr/>
        </p:nvSpPr>
        <p:spPr>
          <a:xfrm>
            <a:off x="2956544" y="647323"/>
            <a:ext cx="1269899" cy="691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>
                <a:latin typeface="+mn-ea"/>
                <a:ea typeface="+mn-ea"/>
              </a:rPr>
              <a:t>목 차</a:t>
            </a:r>
            <a:endParaRPr lang="en-US" altLang="ko-KR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4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 정신은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1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4B2F68BB-6AC1-28F6-0E2A-57F46C83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</a:t>
            </a:fld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4C6CE-E185-4C93-9A08-01468353D501}"/>
              </a:ext>
            </a:extLst>
          </p:cNvPr>
          <p:cNvSpPr txBox="1"/>
          <p:nvPr/>
        </p:nvSpPr>
        <p:spPr>
          <a:xfrm>
            <a:off x="2012871" y="1925645"/>
            <a:ext cx="6782367" cy="9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사회책임경영 전문가인 마리아 </a:t>
            </a:r>
            <a:r>
              <a:rPr lang="ko-KR" altLang="ko-KR" sz="135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에이텔</a:t>
            </a:r>
            <a:r>
              <a:rPr lang="ko-KR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부사장을 전격 영입</a:t>
            </a:r>
            <a:r>
              <a:rPr lang="en-US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: </a:t>
            </a: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언론 보도에 대한 산발적 대응 대신 적극적으로 불거진 문제 자체를 해결해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en-US" altLang="ko-KR" u="sng" kern="100" dirty="0"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‘</a:t>
            </a:r>
            <a:r>
              <a:rPr lang="ko-KR" altLang="ko-KR" u="sng" kern="100" dirty="0"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 시민권</a:t>
            </a:r>
            <a:r>
              <a:rPr lang="en-US" altLang="ko-KR" u="sng" kern="100" dirty="0">
                <a:solidFill>
                  <a:schemeClr val="accent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’ (corporate citizenship)</a:t>
            </a: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을 되찾겠다고 선언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 </a:t>
            </a: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우선 여기저기 흩어져 있던 노동 및 환경 관련 업무를 모아 기업책임부를 신설</a:t>
            </a:r>
            <a:r>
              <a:rPr lang="ko-KR" altLang="en-US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함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A7C1A-A64C-3EFF-5C9B-0D35CDEEA7D7}"/>
              </a:ext>
            </a:extLst>
          </p:cNvPr>
          <p:cNvSpPr txBox="1"/>
          <p:nvPr/>
        </p:nvSpPr>
        <p:spPr>
          <a:xfrm>
            <a:off x="3626673" y="3602457"/>
            <a:ext cx="5168565" cy="238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현재 나이키에서는 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전세계 나이키 제품 생산지에 흩어져 근무하며 각 공장의 노동과 환경 문제를 담당한 직원만 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85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명</a:t>
            </a:r>
            <a:r>
              <a:rPr lang="ko-KR" altLang="en-US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임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여기에 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신발 공장 노동자의 연령을 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18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세 이상으로 제한하는 등 안전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건강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경영자 태도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인력개발</a:t>
            </a:r>
            <a:r>
              <a:rPr lang="en-US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ko-KR" sz="1500" u="sng" kern="100" dirty="0">
                <a:solidFill>
                  <a:schemeClr val="accent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 관련 내용을 담은 새 생산 지침</a:t>
            </a: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을 만들었</a:t>
            </a:r>
            <a:r>
              <a:rPr lang="ko-KR" altLang="en-US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음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이 지침을 지키지 않으면 새로운 하청 계약을 맺지 않는 것은 물론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기존 하청 업체에게도 주문 물량을 조정하거나 자격을 평가하는 데 이용하는 등 제재를 가</a:t>
            </a:r>
            <a:r>
              <a:rPr lang="ko-KR" altLang="en-US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함</a:t>
            </a:r>
            <a:r>
              <a:rPr lang="en-US" altLang="ko-KR" sz="135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</a:t>
            </a:r>
            <a:endParaRPr lang="ko-KR" altLang="ko-KR" sz="1350" kern="1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pic>
        <p:nvPicPr>
          <p:cNvPr id="8" name="그림 7" descr="사람, 여자, 검은색, 가장이(가) 표시된 사진&#10;&#10;자동 생성된 설명">
            <a:extLst>
              <a:ext uri="{FF2B5EF4-FFF2-40B4-BE49-F238E27FC236}">
                <a16:creationId xmlns:a16="http://schemas.microsoft.com/office/drawing/2014/main" id="{59915C59-1A7B-3E37-F74C-81E06346D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2" y="1737651"/>
            <a:ext cx="1426513" cy="14207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7FC328-F976-049D-1AB6-9AB70BE791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" y="3232971"/>
            <a:ext cx="3542781" cy="3361332"/>
          </a:xfrm>
          <a:prstGeom prst="rect">
            <a:avLst/>
          </a:prstGeom>
        </p:spPr>
      </p:pic>
      <p:sp>
        <p:nvSpPr>
          <p:cNvPr id="11" name="제목 5">
            <a:extLst>
              <a:ext uri="{FF2B5EF4-FFF2-40B4-BE49-F238E27FC236}">
                <a16:creationId xmlns:a16="http://schemas.microsoft.com/office/drawing/2014/main" id="{3CF7D326-18C7-0C5F-BCD8-96072799D685}"/>
              </a:ext>
            </a:extLst>
          </p:cNvPr>
          <p:cNvSpPr txBox="1">
            <a:spLocks/>
          </p:cNvSpPr>
          <p:nvPr/>
        </p:nvSpPr>
        <p:spPr>
          <a:xfrm>
            <a:off x="442711" y="1211733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나이키</a:t>
            </a:r>
            <a:r>
              <a:rPr lang="en-US" altLang="ko-KR" sz="21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(Nike) </a:t>
            </a:r>
            <a:r>
              <a:rPr lang="ko-KR" altLang="en-US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세계 소비자가 선망하는 최고 브랜드</a:t>
            </a:r>
            <a:r>
              <a:rPr lang="en-US" altLang="ko-KR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 </a:t>
            </a:r>
            <a:r>
              <a:rPr lang="ko-KR" altLang="en-US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노동 착취 기업</a:t>
            </a:r>
            <a:r>
              <a:rPr lang="en-US" altLang="ko-KR" sz="1800" spc="-60" dirty="0">
                <a:ln w="12700">
                  <a:noFill/>
                  <a:bevel/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</a:t>
            </a:r>
            <a:endParaRPr lang="ko-KR" altLang="en-US" sz="18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8706B88-129C-8A3D-5E78-00CD91E609E1}"/>
              </a:ext>
            </a:extLst>
          </p:cNvPr>
          <p:cNvCxnSpPr>
            <a:cxnSpLocks/>
          </p:cNvCxnSpPr>
          <p:nvPr/>
        </p:nvCxnSpPr>
        <p:spPr>
          <a:xfrm>
            <a:off x="442711" y="1669590"/>
            <a:ext cx="69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기업가정신의 지향점은 무엇인가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5A19F58-2564-2171-846A-19D384C88A5C}"/>
              </a:ext>
            </a:extLst>
          </p:cNvPr>
          <p:cNvSpPr/>
          <p:nvPr/>
        </p:nvSpPr>
        <p:spPr>
          <a:xfrm>
            <a:off x="438795" y="2844337"/>
            <a:ext cx="2747168" cy="3617322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포스코의 지속가능경영 보고서에서도 </a:t>
            </a:r>
            <a:endParaRPr lang="en-US" altLang="ko-KR" sz="16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endParaRPr lang="en-US" altLang="ko-KR" sz="16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marL="257175" indent="-257175" algn="ctr">
              <a:buAutoNum type="arabicParenBoth"/>
            </a:pP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주주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투자자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(2) 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고객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(3) 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공급선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(4) 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임직원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(5)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지역사회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시민단체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(6) 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정부</a:t>
            </a:r>
            <a:r>
              <a:rPr lang="en-US" altLang="ko-KR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국제기구를</a:t>
            </a:r>
            <a:endParaRPr lang="en-US" altLang="ko-KR" sz="16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endParaRPr lang="en-US" altLang="ko-KR" sz="16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1600" dirty="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이해관계자로 보고 있음</a:t>
            </a:r>
            <a:endParaRPr lang="en-US" altLang="ko-KR" sz="12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2" name="제목 5">
            <a:extLst>
              <a:ext uri="{FF2B5EF4-FFF2-40B4-BE49-F238E27FC236}">
                <a16:creationId xmlns:a16="http://schemas.microsoft.com/office/drawing/2014/main" id="{03104550-4DF9-8151-7F1F-32CE4C3D6320}"/>
              </a:ext>
            </a:extLst>
          </p:cNvPr>
          <p:cNvSpPr txBox="1">
            <a:spLocks/>
          </p:cNvSpPr>
          <p:nvPr/>
        </p:nvSpPr>
        <p:spPr>
          <a:xfrm>
            <a:off x="336835" y="1314676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첫째</a:t>
            </a:r>
            <a:r>
              <a:rPr lang="en-US" altLang="ko-KR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, </a:t>
            </a: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이해관계자의 개념을 확장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7F03BA1-5EC8-1015-B4B4-A29BD13BFE69}"/>
              </a:ext>
            </a:extLst>
          </p:cNvPr>
          <p:cNvCxnSpPr/>
          <p:nvPr/>
        </p:nvCxnSpPr>
        <p:spPr>
          <a:xfrm>
            <a:off x="391977" y="1683844"/>
            <a:ext cx="6274176" cy="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E4BFD1FA-4440-4C45-8A8B-A45C95B70619}"/>
              </a:ext>
            </a:extLst>
          </p:cNvPr>
          <p:cNvSpPr txBox="1"/>
          <p:nvPr/>
        </p:nvSpPr>
        <p:spPr>
          <a:xfrm>
            <a:off x="336835" y="1921753"/>
            <a:ext cx="7937429" cy="534795"/>
          </a:xfrm>
          <a:prstGeom prst="rect">
            <a:avLst/>
          </a:prstGeom>
          <a:noFill/>
        </p:spPr>
        <p:txBody>
          <a:bodyPr wrap="square" lIns="88139" tIns="44069" rIns="88139" bIns="44069" anchor="t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sz="2000" b="1" spc="-60" dirty="0">
                <a:ln w="12700">
                  <a:noFill/>
                  <a:bevel/>
                </a:ln>
                <a:solidFill>
                  <a:srgbClr val="40404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‘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과거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’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에는 주주에 대한 관심에만 집중한 것에 반해 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defTabSz="685800">
              <a:defRPr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오늘날에는 다양한 이해관계자를 포함해서 관심도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중요도 파악이 필요할 것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defTabSz="685800">
              <a:buClr>
                <a:srgbClr val="7BB7E9"/>
              </a:buClr>
              <a:defRPr/>
            </a:pPr>
            <a:endParaRPr lang="en-US" altLang="ko-KR" sz="2000" b="1" spc="-60" dirty="0">
              <a:ln w="12700">
                <a:noFill/>
                <a:bevel/>
              </a:ln>
              <a:solidFill>
                <a:srgbClr val="40404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pic>
        <p:nvPicPr>
          <p:cNvPr id="15" name="Picture 42">
            <a:extLst>
              <a:ext uri="{FF2B5EF4-FFF2-40B4-BE49-F238E27FC236}">
                <a16:creationId xmlns:a16="http://schemas.microsoft.com/office/drawing/2014/main" id="{E476DFFF-0C59-849F-BD08-D843860D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63" y="2844337"/>
            <a:ext cx="5240112" cy="3617322"/>
          </a:xfrm>
          <a:prstGeom prst="rect">
            <a:avLst/>
          </a:prstGeom>
        </p:spPr>
      </p:pic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3BB1D031-172E-F840-38C8-4C7FB66A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560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BCB7B-8221-D9FF-29D6-5C247841ED0D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기업가정신의 지향점은 무엇인가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8E83B94-0318-627C-B70C-6AC0C6E165FC}"/>
              </a:ext>
            </a:extLst>
          </p:cNvPr>
          <p:cNvSpPr/>
          <p:nvPr/>
        </p:nvSpPr>
        <p:spPr>
          <a:xfrm>
            <a:off x="447173" y="3099335"/>
            <a:ext cx="3701316" cy="3234088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‘</a:t>
            </a:r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새로운 기업가정신의 </a:t>
            </a:r>
            <a:endParaRPr lang="en-US" altLang="ko-KR" sz="21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미래 방향은 </a:t>
            </a:r>
            <a:endParaRPr lang="en-US" altLang="ko-KR" sz="21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기업이 만들어내는 경제적</a:t>
            </a:r>
            <a:r>
              <a:rPr lang="en-US" altLang="ko-KR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사회적</a:t>
            </a:r>
            <a:r>
              <a:rPr lang="en-US" altLang="ko-KR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가치의 극대화를 통해서 </a:t>
            </a:r>
            <a:endParaRPr lang="en-US" altLang="ko-KR" sz="21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기업의 성장과 사회 발전의 선순환 구조를 만들어낼 수 있어야 함</a:t>
            </a:r>
            <a:r>
              <a:rPr lang="en-US" altLang="ko-KR" sz="2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’</a:t>
            </a:r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62BBE1F6-9009-A9D7-C036-CEE45937A4A3}"/>
              </a:ext>
            </a:extLst>
          </p:cNvPr>
          <p:cNvSpPr txBox="1">
            <a:spLocks/>
          </p:cNvSpPr>
          <p:nvPr/>
        </p:nvSpPr>
        <p:spPr>
          <a:xfrm>
            <a:off x="410763" y="1357551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둘째</a:t>
            </a:r>
            <a:r>
              <a:rPr lang="en-US" altLang="ko-KR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, </a:t>
            </a: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기업의 성장과 사회 발전과의 관계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8C29694-9EB9-B72C-31A6-D28FAF3D2BAF}"/>
              </a:ext>
            </a:extLst>
          </p:cNvPr>
          <p:cNvCxnSpPr/>
          <p:nvPr/>
        </p:nvCxnSpPr>
        <p:spPr>
          <a:xfrm>
            <a:off x="465905" y="1726719"/>
            <a:ext cx="6274176" cy="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>
            <a:extLst>
              <a:ext uri="{FF2B5EF4-FFF2-40B4-BE49-F238E27FC236}">
                <a16:creationId xmlns:a16="http://schemas.microsoft.com/office/drawing/2014/main" id="{496C4FA1-2EFF-8476-ED1F-1F4A4F7EA5E6}"/>
              </a:ext>
            </a:extLst>
          </p:cNvPr>
          <p:cNvSpPr txBox="1"/>
          <p:nvPr/>
        </p:nvSpPr>
        <p:spPr>
          <a:xfrm>
            <a:off x="423463" y="2070958"/>
            <a:ext cx="8209472" cy="595796"/>
          </a:xfrm>
          <a:prstGeom prst="rect">
            <a:avLst/>
          </a:prstGeom>
          <a:noFill/>
        </p:spPr>
        <p:txBody>
          <a:bodyPr wrap="square" lIns="88139" tIns="44069" rIns="88139" bIns="44069" anchor="t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ko-KR" b="1" spc="-60" dirty="0">
                <a:ln w="12700">
                  <a:noFill/>
                  <a:bevel/>
                </a:ln>
                <a:solidFill>
                  <a:srgbClr val="40404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과거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에는 기업의 가치제고에 대한 관심에만 집중한 것에 반해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defTabSz="685800">
              <a:defRPr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오늘날에는 지속가능한 성장은 기업의 성장과 사회 발전과의 선순환 구조의 확립이 필요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defTabSz="685800">
              <a:buClr>
                <a:srgbClr val="7BB7E9"/>
              </a:buClr>
              <a:defRPr/>
            </a:pPr>
            <a:endParaRPr lang="en-US" altLang="ko-KR" b="1" spc="-60" dirty="0">
              <a:ln w="12700">
                <a:noFill/>
                <a:bevel/>
              </a:ln>
              <a:solidFill>
                <a:srgbClr val="40404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3B22A64-A90B-061E-07AD-A514C5D4D243}"/>
              </a:ext>
            </a:extLst>
          </p:cNvPr>
          <p:cNvGrpSpPr/>
          <p:nvPr/>
        </p:nvGrpSpPr>
        <p:grpSpPr>
          <a:xfrm>
            <a:off x="4338277" y="3118094"/>
            <a:ext cx="4459213" cy="3531030"/>
            <a:chOff x="4925419" y="3401787"/>
            <a:chExt cx="3550975" cy="303669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D6C88C8-B718-C23A-46BA-0659DD61FFDB}"/>
                </a:ext>
              </a:extLst>
            </p:cNvPr>
            <p:cNvGrpSpPr/>
            <p:nvPr/>
          </p:nvGrpSpPr>
          <p:grpSpPr>
            <a:xfrm>
              <a:off x="4925419" y="3401787"/>
              <a:ext cx="1233036" cy="1286179"/>
              <a:chOff x="1062210" y="4096780"/>
              <a:chExt cx="1747601" cy="1840097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D2624628-42F3-F9FB-2656-FA87EADB40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22" b="18557"/>
              <a:stretch/>
            </p:blipFill>
            <p:spPr>
              <a:xfrm>
                <a:off x="1062210" y="4096780"/>
                <a:ext cx="1747601" cy="142156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960E0C-A5CB-BC07-2B0C-ED26353F6125}"/>
                  </a:ext>
                </a:extLst>
              </p:cNvPr>
              <p:cNvSpPr txBox="1"/>
              <p:nvPr/>
            </p:nvSpPr>
            <p:spPr>
              <a:xfrm>
                <a:off x="1480748" y="5471339"/>
                <a:ext cx="910524" cy="465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350" kern="100" dirty="0"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KoPubWorld돋움체_Pro Bold" panose="020B0600000101010101" charset="-127"/>
                  </a:rPr>
                  <a:t>Biz</a:t>
                </a:r>
                <a:endParaRPr lang="ko-KR" altLang="en-US" sz="13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ECAEA9B-4B85-CECE-90E9-848C7FCCC872}"/>
                </a:ext>
              </a:extLst>
            </p:cNvPr>
            <p:cNvGrpSpPr/>
            <p:nvPr/>
          </p:nvGrpSpPr>
          <p:grpSpPr>
            <a:xfrm>
              <a:off x="6368437" y="4827038"/>
              <a:ext cx="2107957" cy="1611447"/>
              <a:chOff x="3353060" y="4562605"/>
              <a:chExt cx="2811885" cy="21544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BC540A-1AD8-2765-6167-5E1E75D41045}"/>
                  </a:ext>
                </a:extLst>
              </p:cNvPr>
              <p:cNvSpPr txBox="1"/>
              <p:nvPr/>
            </p:nvSpPr>
            <p:spPr>
              <a:xfrm>
                <a:off x="4219599" y="5980842"/>
                <a:ext cx="1047640" cy="736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350" dirty="0"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KoPubWorld돋움체_Pro Bold" panose="020B0600000101010101" charset="-127"/>
                  </a:rPr>
                  <a:t>Society</a:t>
                </a:r>
                <a:endParaRPr lang="ko-KR" altLang="en-US" sz="135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endParaRPr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08030A25-31F5-1B85-2C9C-C50FAE2F10B3}"/>
                  </a:ext>
                </a:extLst>
              </p:cNvPr>
              <p:cNvGrpSpPr/>
              <p:nvPr/>
            </p:nvGrpSpPr>
            <p:grpSpPr>
              <a:xfrm>
                <a:off x="3353060" y="4562605"/>
                <a:ext cx="2811885" cy="1374558"/>
                <a:chOff x="3836069" y="4549788"/>
                <a:chExt cx="2811885" cy="1374558"/>
              </a:xfrm>
            </p:grpSpPr>
            <p:pic>
              <p:nvPicPr>
                <p:cNvPr id="21" name="그림 20">
                  <a:extLst>
                    <a:ext uri="{FF2B5EF4-FFF2-40B4-BE49-F238E27FC236}">
                      <a16:creationId xmlns:a16="http://schemas.microsoft.com/office/drawing/2014/main" id="{CE450B48-32E4-1DBD-DD18-48E867026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41" b="18622"/>
                <a:stretch/>
              </p:blipFill>
              <p:spPr>
                <a:xfrm>
                  <a:off x="5115850" y="4570043"/>
                  <a:ext cx="1532104" cy="1334048"/>
                </a:xfrm>
                <a:prstGeom prst="rect">
                  <a:avLst/>
                </a:prstGeom>
              </p:spPr>
            </p:pic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AF0A9D3D-1939-A497-4B0B-6B4CA48982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323" b="17511"/>
                <a:stretch/>
              </p:blipFill>
              <p:spPr>
                <a:xfrm>
                  <a:off x="3836069" y="4549788"/>
                  <a:ext cx="1579672" cy="1374558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화살표: 굽음 22">
              <a:extLst>
                <a:ext uri="{FF2B5EF4-FFF2-40B4-BE49-F238E27FC236}">
                  <a16:creationId xmlns:a16="http://schemas.microsoft.com/office/drawing/2014/main" id="{8201AE22-A5AF-F542-C357-8BB088EB9C96}"/>
                </a:ext>
              </a:extLst>
            </p:cNvPr>
            <p:cNvSpPr/>
            <p:nvPr/>
          </p:nvSpPr>
          <p:spPr>
            <a:xfrm rot="5400000">
              <a:off x="6626082" y="3565472"/>
              <a:ext cx="836381" cy="1128608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4" name="화살표: 굽음 23">
              <a:extLst>
                <a:ext uri="{FF2B5EF4-FFF2-40B4-BE49-F238E27FC236}">
                  <a16:creationId xmlns:a16="http://schemas.microsoft.com/office/drawing/2014/main" id="{C0C0ADB2-C02D-7DB2-0667-E06C1BCF5C17}"/>
                </a:ext>
              </a:extLst>
            </p:cNvPr>
            <p:cNvSpPr/>
            <p:nvPr/>
          </p:nvSpPr>
          <p:spPr>
            <a:xfrm rot="16200000">
              <a:off x="5188930" y="4780918"/>
              <a:ext cx="1064804" cy="82301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6" name="슬라이드 번호 개체 틀 20">
            <a:extLst>
              <a:ext uri="{FF2B5EF4-FFF2-40B4-BE49-F238E27FC236}">
                <a16:creationId xmlns:a16="http://schemas.microsoft.com/office/drawing/2014/main" id="{F48589BA-09F4-1FF6-7CB9-AFF1B96E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EDA58-E0D4-0DF4-DEF5-24A878CD6B51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08D333B-3DF5-A6E2-FBDD-EFC471AE427D}"/>
              </a:ext>
            </a:extLst>
          </p:cNvPr>
          <p:cNvSpPr txBox="1">
            <a:spLocks/>
          </p:cNvSpPr>
          <p:nvPr/>
        </p:nvSpPr>
        <p:spPr>
          <a:xfrm>
            <a:off x="458078" y="1213098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ko-KR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Double Materiality</a:t>
            </a:r>
            <a:r>
              <a:rPr lang="ko-KR" altLang="en-US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를 주목해볼 것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9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기업가정신의 미래전략 방향은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7BE535B0-6C66-F0BF-BDFE-FFAAC7F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23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12FE314-39C6-48C7-3169-A5EDA6B4951E}"/>
              </a:ext>
            </a:extLst>
          </p:cNvPr>
          <p:cNvCxnSpPr>
            <a:cxnSpLocks/>
          </p:cNvCxnSpPr>
          <p:nvPr/>
        </p:nvCxnSpPr>
        <p:spPr>
          <a:xfrm>
            <a:off x="485644" y="1722584"/>
            <a:ext cx="4303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>
            <a:extLst>
              <a:ext uri="{FF2B5EF4-FFF2-40B4-BE49-F238E27FC236}">
                <a16:creationId xmlns:a16="http://schemas.microsoft.com/office/drawing/2014/main" id="{772EF05C-BD18-0E60-3895-56B74563E1BB}"/>
              </a:ext>
            </a:extLst>
          </p:cNvPr>
          <p:cNvSpPr txBox="1"/>
          <p:nvPr/>
        </p:nvSpPr>
        <p:spPr>
          <a:xfrm>
            <a:off x="485644" y="1895681"/>
            <a:ext cx="7937429" cy="562392"/>
          </a:xfrm>
          <a:prstGeom prst="rect">
            <a:avLst/>
          </a:prstGeom>
          <a:noFill/>
        </p:spPr>
        <p:txBody>
          <a:bodyPr wrap="square" lIns="88139" tIns="44069" rIns="88139" bIns="44069" anchor="t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altLang="ko-KR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Double Materiality</a:t>
            </a:r>
            <a:r>
              <a:rPr lang="ko-KR" altLang="en-US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란 </a:t>
            </a:r>
            <a:r>
              <a:rPr lang="ko-KR" altLang="ko-KR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이해관계자 자본주의의 구현</a:t>
            </a:r>
            <a:r>
              <a:rPr lang="ko-KR" altLang="en-US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을 위한 접근법으로 기업이 사회와 환경에 미치는 영향과</a:t>
            </a:r>
            <a:r>
              <a:rPr lang="en-US" altLang="ko-KR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 </a:t>
            </a:r>
            <a:r>
              <a:rPr lang="ko-KR" altLang="en-US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사회와 환경</a:t>
            </a:r>
            <a:r>
              <a:rPr lang="en-US" altLang="ko-KR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en-US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그리고 이해관계자들이 기업에 미치는 영향을 모두 고려해보고자 하는 접근법</a:t>
            </a:r>
            <a:endParaRPr lang="en-US" altLang="ko-KR" kern="1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4E15501-19F2-F954-BFD4-EDE0F4E665D6}"/>
              </a:ext>
            </a:extLst>
          </p:cNvPr>
          <p:cNvGrpSpPr/>
          <p:nvPr/>
        </p:nvGrpSpPr>
        <p:grpSpPr>
          <a:xfrm>
            <a:off x="426288" y="4732107"/>
            <a:ext cx="1310701" cy="1338696"/>
            <a:chOff x="1062210" y="4096780"/>
            <a:chExt cx="1747601" cy="178492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201C9C9A-C264-FF1B-0176-D14BE1250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2" b="18557"/>
            <a:stretch/>
          </p:blipFill>
          <p:spPr>
            <a:xfrm>
              <a:off x="1062210" y="4096780"/>
              <a:ext cx="1747601" cy="14215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05E84-8C08-5E03-67AC-589CDA5A45EC}"/>
                </a:ext>
              </a:extLst>
            </p:cNvPr>
            <p:cNvSpPr txBox="1"/>
            <p:nvPr/>
          </p:nvSpPr>
          <p:spPr>
            <a:xfrm>
              <a:off x="1480749" y="5471339"/>
              <a:ext cx="910522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kern="1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Biz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E516302-E2DB-B710-465E-B7BC526293CA}"/>
              </a:ext>
            </a:extLst>
          </p:cNvPr>
          <p:cNvGrpSpPr/>
          <p:nvPr/>
        </p:nvGrpSpPr>
        <p:grpSpPr>
          <a:xfrm>
            <a:off x="7420700" y="4764925"/>
            <a:ext cx="1310701" cy="1338696"/>
            <a:chOff x="1062210" y="4096780"/>
            <a:chExt cx="1747601" cy="1784928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F515EDB-D639-02CA-84D4-4D62B747B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2" b="18557"/>
            <a:stretch/>
          </p:blipFill>
          <p:spPr>
            <a:xfrm>
              <a:off x="1062210" y="4096780"/>
              <a:ext cx="1747601" cy="14215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CB4CB6-AE70-C7AD-AD83-0A9C00DF71DD}"/>
                </a:ext>
              </a:extLst>
            </p:cNvPr>
            <p:cNvSpPr txBox="1"/>
            <p:nvPr/>
          </p:nvSpPr>
          <p:spPr>
            <a:xfrm>
              <a:off x="1480749" y="5471339"/>
              <a:ext cx="910522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kern="1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Biz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7E06450-F2A3-1877-DBD5-ACA83F60C380}"/>
              </a:ext>
            </a:extLst>
          </p:cNvPr>
          <p:cNvSpPr/>
          <p:nvPr/>
        </p:nvSpPr>
        <p:spPr>
          <a:xfrm>
            <a:off x="1645066" y="4959096"/>
            <a:ext cx="772100" cy="398969"/>
          </a:xfrm>
          <a:prstGeom prst="rightArrow">
            <a:avLst/>
          </a:prstGeom>
          <a:gradFill flip="none" rotWithShape="1">
            <a:gsLst>
              <a:gs pos="99000">
                <a:srgbClr val="05507D"/>
              </a:gs>
              <a:gs pos="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B781C486-6E52-70AF-D1F4-4909473F79DA}"/>
              </a:ext>
            </a:extLst>
          </p:cNvPr>
          <p:cNvSpPr/>
          <p:nvPr/>
        </p:nvSpPr>
        <p:spPr>
          <a:xfrm>
            <a:off x="6804006" y="4976154"/>
            <a:ext cx="772100" cy="398969"/>
          </a:xfrm>
          <a:prstGeom prst="rightArrow">
            <a:avLst/>
          </a:prstGeom>
          <a:gradFill flip="none" rotWithShape="1">
            <a:gsLst>
              <a:gs pos="99000">
                <a:srgbClr val="05507D"/>
              </a:gs>
              <a:gs pos="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B4AB1C6E-6604-3262-D96E-2BB914F6FD74}"/>
              </a:ext>
            </a:extLst>
          </p:cNvPr>
          <p:cNvSpPr/>
          <p:nvPr/>
        </p:nvSpPr>
        <p:spPr>
          <a:xfrm>
            <a:off x="7082311" y="5361851"/>
            <a:ext cx="652047" cy="284435"/>
          </a:xfrm>
          <a:prstGeom prst="rightArrow">
            <a:avLst/>
          </a:prstGeom>
          <a:gradFill flip="none" rotWithShape="1">
            <a:gsLst>
              <a:gs pos="99000">
                <a:srgbClr val="05507D"/>
              </a:gs>
              <a:gs pos="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모서리가 둥근 직사각형 2">
            <a:extLst>
              <a:ext uri="{FF2B5EF4-FFF2-40B4-BE49-F238E27FC236}">
                <a16:creationId xmlns:a16="http://schemas.microsoft.com/office/drawing/2014/main" id="{580CED32-2075-B4E0-7930-6F710B609C68}"/>
              </a:ext>
            </a:extLst>
          </p:cNvPr>
          <p:cNvSpPr/>
          <p:nvPr/>
        </p:nvSpPr>
        <p:spPr>
          <a:xfrm>
            <a:off x="239280" y="3321086"/>
            <a:ext cx="4284501" cy="402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kern="100" dirty="0"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Value to Society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26" name="모서리가 둥근 직사각형 29">
            <a:extLst>
              <a:ext uri="{FF2B5EF4-FFF2-40B4-BE49-F238E27FC236}">
                <a16:creationId xmlns:a16="http://schemas.microsoft.com/office/drawing/2014/main" id="{92906B2E-01A4-2DF8-2067-EC332A1BB02A}"/>
              </a:ext>
            </a:extLst>
          </p:cNvPr>
          <p:cNvSpPr/>
          <p:nvPr/>
        </p:nvSpPr>
        <p:spPr>
          <a:xfrm>
            <a:off x="4690016" y="3321086"/>
            <a:ext cx="4227979" cy="402188"/>
          </a:xfrm>
          <a:prstGeom prst="roundRect">
            <a:avLst/>
          </a:prstGeom>
          <a:solidFill>
            <a:schemeClr val="accent5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kern="100" dirty="0">
                <a:solidFill>
                  <a:schemeClr val="bg2">
                    <a:lumMod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Value to Business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D0949F-CA25-77FF-A2A1-0B68D8C5FD3F}"/>
              </a:ext>
            </a:extLst>
          </p:cNvPr>
          <p:cNvSpPr txBox="1"/>
          <p:nvPr/>
        </p:nvSpPr>
        <p:spPr>
          <a:xfrm>
            <a:off x="280929" y="4049745"/>
            <a:ext cx="42589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기업이 환경과 사회의 이해관계자들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(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소비자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직원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협력사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지역사회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) </a:t>
            </a:r>
            <a:r>
              <a:rPr lang="ko-KR" altLang="en-US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에게 미치는 영향 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(Impact)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850D02-0469-49FD-3D85-87F9CF612B72}"/>
              </a:ext>
            </a:extLst>
          </p:cNvPr>
          <p:cNvSpPr txBox="1"/>
          <p:nvPr/>
        </p:nvSpPr>
        <p:spPr>
          <a:xfrm>
            <a:off x="4688969" y="4041291"/>
            <a:ext cx="42589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환경과 사회의 이해관계자들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(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소비자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직원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협력사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지역사회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)</a:t>
            </a:r>
            <a:r>
              <a:rPr lang="ko-KR" altLang="en-US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이 기업에게 미치는 영향</a:t>
            </a:r>
            <a:r>
              <a:rPr lang="en-US" altLang="ko-KR" sz="1600" kern="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 (Impact)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BFE8D46-23FD-C88F-A253-81E4A1D6406D}"/>
              </a:ext>
            </a:extLst>
          </p:cNvPr>
          <p:cNvGrpSpPr/>
          <p:nvPr/>
        </p:nvGrpSpPr>
        <p:grpSpPr>
          <a:xfrm>
            <a:off x="2319962" y="4791643"/>
            <a:ext cx="2108914" cy="1371454"/>
            <a:chOff x="3353060" y="4562605"/>
            <a:chExt cx="2811885" cy="18286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CF96F-5DF9-009F-0DFE-94217245095D}"/>
                </a:ext>
              </a:extLst>
            </p:cNvPr>
            <p:cNvSpPr txBox="1"/>
            <p:nvPr/>
          </p:nvSpPr>
          <p:spPr>
            <a:xfrm>
              <a:off x="4219599" y="5980840"/>
              <a:ext cx="1047640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Society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BAF6483-3413-EDF5-53BF-73BFE1CA4DE2}"/>
                </a:ext>
              </a:extLst>
            </p:cNvPr>
            <p:cNvGrpSpPr/>
            <p:nvPr/>
          </p:nvGrpSpPr>
          <p:grpSpPr>
            <a:xfrm>
              <a:off x="3353060" y="4562605"/>
              <a:ext cx="2811885" cy="1374558"/>
              <a:chOff x="3836069" y="4549788"/>
              <a:chExt cx="2811885" cy="1374558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B0EE476F-2AC2-2FCD-E75D-73AE5B4690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41" b="18622"/>
              <a:stretch/>
            </p:blipFill>
            <p:spPr>
              <a:xfrm>
                <a:off x="5115850" y="4570043"/>
                <a:ext cx="1532104" cy="1334048"/>
              </a:xfrm>
              <a:prstGeom prst="rect">
                <a:avLst/>
              </a:prstGeom>
            </p:spPr>
          </p:pic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B97ABB9F-2063-B695-0BAA-690FFFC141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3" b="17511"/>
              <a:stretch/>
            </p:blipFill>
            <p:spPr>
              <a:xfrm>
                <a:off x="3836069" y="4549788"/>
                <a:ext cx="1579672" cy="1374558"/>
              </a:xfrm>
              <a:prstGeom prst="rect">
                <a:avLst/>
              </a:prstGeom>
            </p:spPr>
          </p:pic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E0B02A6-3FC8-5CD4-0A68-8BD6D545F0F8}"/>
              </a:ext>
            </a:extLst>
          </p:cNvPr>
          <p:cNvGrpSpPr/>
          <p:nvPr/>
        </p:nvGrpSpPr>
        <p:grpSpPr>
          <a:xfrm>
            <a:off x="4715432" y="4791643"/>
            <a:ext cx="2108914" cy="1371454"/>
            <a:chOff x="3353060" y="4562605"/>
            <a:chExt cx="2811885" cy="18286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BD8CC9-24FE-426D-F8D8-B19FE40A1357}"/>
                </a:ext>
              </a:extLst>
            </p:cNvPr>
            <p:cNvSpPr txBox="1"/>
            <p:nvPr/>
          </p:nvSpPr>
          <p:spPr>
            <a:xfrm>
              <a:off x="4219599" y="5980840"/>
              <a:ext cx="1047640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Society</a:t>
              </a: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C3DC0133-7946-BD16-77B5-0FE85EDD0EA3}"/>
                </a:ext>
              </a:extLst>
            </p:cNvPr>
            <p:cNvGrpSpPr/>
            <p:nvPr/>
          </p:nvGrpSpPr>
          <p:grpSpPr>
            <a:xfrm>
              <a:off x="3353060" y="4562605"/>
              <a:ext cx="2811885" cy="1374558"/>
              <a:chOff x="3836069" y="4549788"/>
              <a:chExt cx="2811885" cy="1374558"/>
            </a:xfrm>
          </p:grpSpPr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53CD2F04-847A-DBF3-4B65-25664C054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41" b="18622"/>
              <a:stretch/>
            </p:blipFill>
            <p:spPr>
              <a:xfrm>
                <a:off x="5115850" y="4570043"/>
                <a:ext cx="1532104" cy="1334048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2FDD781B-441C-9B36-E4FC-91949D24C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3" b="17511"/>
              <a:stretch/>
            </p:blipFill>
            <p:spPr>
              <a:xfrm>
                <a:off x="3836069" y="4549788"/>
                <a:ext cx="1579672" cy="1374558"/>
              </a:xfrm>
              <a:prstGeom prst="rect">
                <a:avLst/>
              </a:prstGeom>
            </p:spPr>
          </p:pic>
        </p:grpSp>
      </p:grp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B72F87D4-0EC2-8F1B-6441-0AAB697B7CF5}"/>
              </a:ext>
            </a:extLst>
          </p:cNvPr>
          <p:cNvSpPr/>
          <p:nvPr/>
        </p:nvSpPr>
        <p:spPr>
          <a:xfrm>
            <a:off x="1922391" y="5333216"/>
            <a:ext cx="652047" cy="284435"/>
          </a:xfrm>
          <a:prstGeom prst="rightArrow">
            <a:avLst/>
          </a:prstGeom>
          <a:gradFill flip="none" rotWithShape="1">
            <a:gsLst>
              <a:gs pos="99000">
                <a:srgbClr val="05507D"/>
              </a:gs>
              <a:gs pos="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C62A0-EA86-5CA9-9D3C-EF3B51ACD02C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9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기업가정신의 미래전략 방향은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7BE535B0-6C66-F0BF-BDFE-FFAAC7F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11" name="제목 5">
            <a:extLst>
              <a:ext uri="{FF2B5EF4-FFF2-40B4-BE49-F238E27FC236}">
                <a16:creationId xmlns:a16="http://schemas.microsoft.com/office/drawing/2014/main" id="{68098BD6-CF35-0A60-C444-AD4BDF7C213A}"/>
              </a:ext>
            </a:extLst>
          </p:cNvPr>
          <p:cNvSpPr txBox="1">
            <a:spLocks/>
          </p:cNvSpPr>
          <p:nvPr/>
        </p:nvSpPr>
        <p:spPr>
          <a:xfrm>
            <a:off x="457639" y="1363891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o-KR" altLang="en-US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첫째</a:t>
            </a:r>
            <a:r>
              <a:rPr lang="en-US" altLang="ko-KR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, Double Materiality</a:t>
            </a:r>
            <a:r>
              <a:rPr lang="ko-KR" altLang="en-US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의</a:t>
            </a:r>
            <a:r>
              <a:rPr lang="en-US" altLang="ko-KR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 V2S</a:t>
            </a:r>
            <a:r>
              <a:rPr lang="ko-KR" altLang="en-US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와 </a:t>
            </a:r>
            <a:r>
              <a:rPr lang="en-US" altLang="ko-KR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V2B</a:t>
            </a:r>
            <a:r>
              <a:rPr lang="ko-KR" altLang="en-US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간의 선순환 구조를 어떻게 만들 것인가</a:t>
            </a:r>
            <a:r>
              <a:rPr lang="en-US" altLang="ko-KR" sz="20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</a:t>
            </a:r>
            <a:endParaRPr lang="ko-KR" altLang="en-US" sz="2000" dirty="0">
              <a:solidFill>
                <a:schemeClr val="accent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58DCBFF-2F96-3B57-68FD-EF202F220FA6}"/>
              </a:ext>
            </a:extLst>
          </p:cNvPr>
          <p:cNvCxnSpPr>
            <a:cxnSpLocks/>
          </p:cNvCxnSpPr>
          <p:nvPr/>
        </p:nvCxnSpPr>
        <p:spPr>
          <a:xfrm>
            <a:off x="472799" y="1799132"/>
            <a:ext cx="7847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070924C-C843-B19F-8480-C8CA28E3B6B5}"/>
              </a:ext>
            </a:extLst>
          </p:cNvPr>
          <p:cNvGrpSpPr/>
          <p:nvPr/>
        </p:nvGrpSpPr>
        <p:grpSpPr>
          <a:xfrm>
            <a:off x="2261938" y="2400443"/>
            <a:ext cx="5123541" cy="3949473"/>
            <a:chOff x="392609" y="2082320"/>
            <a:chExt cx="4614968" cy="317247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B1E579B-1FE9-E4F7-FD52-DE713EC39119}"/>
                </a:ext>
              </a:extLst>
            </p:cNvPr>
            <p:cNvGrpSpPr/>
            <p:nvPr/>
          </p:nvGrpSpPr>
          <p:grpSpPr>
            <a:xfrm>
              <a:off x="392609" y="2082320"/>
              <a:ext cx="1747601" cy="1644374"/>
              <a:chOff x="864536" y="4073563"/>
              <a:chExt cx="1747601" cy="1644374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BFECD092-B099-7C50-B5BB-B82DD1CBC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22" b="18557"/>
              <a:stretch/>
            </p:blipFill>
            <p:spPr>
              <a:xfrm>
                <a:off x="864536" y="4073563"/>
                <a:ext cx="1747601" cy="1421561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488A6E-4BD9-794F-77AB-48B197D0E3B7}"/>
                  </a:ext>
                </a:extLst>
              </p:cNvPr>
              <p:cNvSpPr txBox="1"/>
              <p:nvPr/>
            </p:nvSpPr>
            <p:spPr>
              <a:xfrm>
                <a:off x="1318067" y="5470710"/>
                <a:ext cx="910522" cy="247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kern="100" dirty="0"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KoPubWorld돋움체_Pro Bold" panose="020B0600000101010101" charset="-127"/>
                  </a:rPr>
                  <a:t>Biz</a:t>
                </a:r>
                <a:endParaRPr lang="ko-KR" altLang="en-US" sz="14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E995E45-5EDD-F237-6B39-5F4EBC2EF9F4}"/>
                </a:ext>
              </a:extLst>
            </p:cNvPr>
            <p:cNvGrpSpPr/>
            <p:nvPr/>
          </p:nvGrpSpPr>
          <p:grpSpPr>
            <a:xfrm>
              <a:off x="2338585" y="3705874"/>
              <a:ext cx="2668992" cy="1548920"/>
              <a:chOff x="3447155" y="4745803"/>
              <a:chExt cx="2811887" cy="168760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FB7803-B29E-DFA9-039F-B7C99BB0FFAF}"/>
                  </a:ext>
                </a:extLst>
              </p:cNvPr>
              <p:cNvSpPr txBox="1"/>
              <p:nvPr/>
            </p:nvSpPr>
            <p:spPr>
              <a:xfrm>
                <a:off x="4313696" y="6164045"/>
                <a:ext cx="1047639" cy="269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b="1" dirty="0"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KoPubWorld돋움체_Pro Bold" panose="020B0600000101010101" charset="-127"/>
                  </a:rPr>
                  <a:t>Society</a:t>
                </a:r>
                <a:endParaRPr lang="ko-KR" altLang="en-US" sz="1400" b="1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endParaRPr>
              </a:p>
            </p:txBody>
          </p: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0EB4A1C3-F5B3-E5DE-1796-D5A7232517DC}"/>
                  </a:ext>
                </a:extLst>
              </p:cNvPr>
              <p:cNvGrpSpPr/>
              <p:nvPr/>
            </p:nvGrpSpPr>
            <p:grpSpPr>
              <a:xfrm>
                <a:off x="3447155" y="4745803"/>
                <a:ext cx="2811887" cy="1374558"/>
                <a:chOff x="3930164" y="4732986"/>
                <a:chExt cx="2811887" cy="1374558"/>
              </a:xfrm>
            </p:grpSpPr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DFEF5127-F37D-4E52-25C2-605CE5646C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41" b="18622"/>
                <a:stretch/>
              </p:blipFill>
              <p:spPr>
                <a:xfrm>
                  <a:off x="5209947" y="4753246"/>
                  <a:ext cx="1532104" cy="1334048"/>
                </a:xfrm>
                <a:prstGeom prst="rect">
                  <a:avLst/>
                </a:prstGeom>
              </p:spPr>
            </p:pic>
            <p:pic>
              <p:nvPicPr>
                <p:cNvPr id="44" name="그림 43">
                  <a:extLst>
                    <a:ext uri="{FF2B5EF4-FFF2-40B4-BE49-F238E27FC236}">
                      <a16:creationId xmlns:a16="http://schemas.microsoft.com/office/drawing/2014/main" id="{6D156FF5-6568-6062-FC32-0B8B90603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323" b="17511"/>
                <a:stretch/>
              </p:blipFill>
              <p:spPr>
                <a:xfrm>
                  <a:off x="3930164" y="4732986"/>
                  <a:ext cx="1579672" cy="1374558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화살표: 굽음 24">
              <a:extLst>
                <a:ext uri="{FF2B5EF4-FFF2-40B4-BE49-F238E27FC236}">
                  <a16:creationId xmlns:a16="http://schemas.microsoft.com/office/drawing/2014/main" id="{5A33F3EC-51A8-565D-164D-968B8DF299F6}"/>
                </a:ext>
              </a:extLst>
            </p:cNvPr>
            <p:cNvSpPr/>
            <p:nvPr/>
          </p:nvSpPr>
          <p:spPr>
            <a:xfrm rot="5400000">
              <a:off x="2991859" y="2214970"/>
              <a:ext cx="1017270" cy="141079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화살표: 굽음 39">
              <a:extLst>
                <a:ext uri="{FF2B5EF4-FFF2-40B4-BE49-F238E27FC236}">
                  <a16:creationId xmlns:a16="http://schemas.microsoft.com/office/drawing/2014/main" id="{B7B92554-AD30-23A5-84DE-1C233684B347}"/>
                </a:ext>
              </a:extLst>
            </p:cNvPr>
            <p:cNvSpPr/>
            <p:nvPr/>
          </p:nvSpPr>
          <p:spPr>
            <a:xfrm rot="16200000">
              <a:off x="1057211" y="3799792"/>
              <a:ext cx="1099094" cy="1157442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17D6C08-FD5D-6355-2D60-8E2E4F74B8B1}"/>
              </a:ext>
            </a:extLst>
          </p:cNvPr>
          <p:cNvSpPr txBox="1"/>
          <p:nvPr/>
        </p:nvSpPr>
        <p:spPr>
          <a:xfrm>
            <a:off x="420853" y="5192356"/>
            <a:ext cx="2546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경제적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사회적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 창출에 의한 기업 가치 제고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48" name="모서리가 둥근 직사각형 29">
            <a:extLst>
              <a:ext uri="{FF2B5EF4-FFF2-40B4-BE49-F238E27FC236}">
                <a16:creationId xmlns:a16="http://schemas.microsoft.com/office/drawing/2014/main" id="{BD9B325B-65B0-B2E4-F1A4-43BBEB63C2CA}"/>
              </a:ext>
            </a:extLst>
          </p:cNvPr>
          <p:cNvSpPr/>
          <p:nvPr/>
        </p:nvSpPr>
        <p:spPr>
          <a:xfrm>
            <a:off x="614230" y="4676980"/>
            <a:ext cx="2245083" cy="431032"/>
          </a:xfrm>
          <a:prstGeom prst="roundRect">
            <a:avLst/>
          </a:prstGeom>
          <a:solidFill>
            <a:schemeClr val="accent5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Value to Business</a:t>
            </a:r>
            <a:endParaRPr lang="ko-KR" altLang="en-US" sz="160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49" name="모서리가 둥근 직사각형 29">
            <a:extLst>
              <a:ext uri="{FF2B5EF4-FFF2-40B4-BE49-F238E27FC236}">
                <a16:creationId xmlns:a16="http://schemas.microsoft.com/office/drawing/2014/main" id="{354DA8BC-D690-7CC2-B28C-5D2F73CE55D8}"/>
              </a:ext>
            </a:extLst>
          </p:cNvPr>
          <p:cNvSpPr/>
          <p:nvPr/>
        </p:nvSpPr>
        <p:spPr>
          <a:xfrm>
            <a:off x="6553200" y="2740099"/>
            <a:ext cx="2027753" cy="431032"/>
          </a:xfrm>
          <a:prstGeom prst="roundRect">
            <a:avLst/>
          </a:prstGeom>
          <a:solidFill>
            <a:schemeClr val="accent5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1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Value to Society</a:t>
            </a:r>
            <a:endParaRPr lang="ko-KR" altLang="en-US" sz="160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9CF079-54A9-EA3B-B7CB-BFAF50E8CA12}"/>
              </a:ext>
            </a:extLst>
          </p:cNvPr>
          <p:cNvSpPr txBox="1"/>
          <p:nvPr/>
        </p:nvSpPr>
        <p:spPr>
          <a:xfrm>
            <a:off x="6553200" y="3329631"/>
            <a:ext cx="2721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기업이 창출하는 경제적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사회적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</a:t>
            </a: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C60326-96AD-38D0-417D-BDCF2832A895}"/>
              </a:ext>
            </a:extLst>
          </p:cNvPr>
          <p:cNvSpPr txBox="1"/>
          <p:nvPr/>
        </p:nvSpPr>
        <p:spPr>
          <a:xfrm>
            <a:off x="3831295" y="3743359"/>
            <a:ext cx="2055786" cy="57888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선순환 구조</a:t>
            </a:r>
            <a:endParaRPr lang="ko-KR" altLang="en-US" sz="28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제목 5">
            <a:extLst>
              <a:ext uri="{FF2B5EF4-FFF2-40B4-BE49-F238E27FC236}">
                <a16:creationId xmlns:a16="http://schemas.microsoft.com/office/drawing/2014/main" id="{B1C8902F-F750-550F-F1F7-FAF73787C947}"/>
              </a:ext>
            </a:extLst>
          </p:cNvPr>
          <p:cNvSpPr txBox="1">
            <a:spLocks/>
          </p:cNvSpPr>
          <p:nvPr/>
        </p:nvSpPr>
        <p:spPr>
          <a:xfrm>
            <a:off x="354130" y="2203836"/>
            <a:ext cx="10325952" cy="6213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ko-KR" altLang="en-US" sz="20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34271-4FFD-1893-93AF-A38C77895415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6580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기업가정신의 미래전략 방향은</a:t>
            </a:r>
            <a:r>
              <a:rPr lang="en-US" altLang="ko-KR" sz="3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3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7BE535B0-6C66-F0BF-BDFE-FFAAC7F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25</a:t>
            </a:fld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F19CC72-98BA-192B-0735-4F7F690BBB0F}"/>
              </a:ext>
            </a:extLst>
          </p:cNvPr>
          <p:cNvGrpSpPr/>
          <p:nvPr/>
        </p:nvGrpSpPr>
        <p:grpSpPr>
          <a:xfrm>
            <a:off x="807818" y="3276845"/>
            <a:ext cx="3649026" cy="3030414"/>
            <a:chOff x="1004658" y="2940073"/>
            <a:chExt cx="3368993" cy="2658359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8DE94CE8-C4D7-443B-91DF-F9E9C4AC0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376" y="2940073"/>
              <a:ext cx="9744" cy="26583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1D72D82D-6065-C876-E88E-633C51558C12}"/>
                </a:ext>
              </a:extLst>
            </p:cNvPr>
            <p:cNvCxnSpPr>
              <a:cxnSpLocks/>
            </p:cNvCxnSpPr>
            <p:nvPr/>
          </p:nvCxnSpPr>
          <p:spPr>
            <a:xfrm>
              <a:off x="1004658" y="5598432"/>
              <a:ext cx="336899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F850C9-D809-E6D5-E921-ADDC5A7CFB86}"/>
              </a:ext>
            </a:extLst>
          </p:cNvPr>
          <p:cNvSpPr txBox="1"/>
          <p:nvPr/>
        </p:nvSpPr>
        <p:spPr>
          <a:xfrm>
            <a:off x="348762" y="288134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기업의 가치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13D3BF9-1FA5-A977-3111-A12C13BF835D}"/>
              </a:ext>
            </a:extLst>
          </p:cNvPr>
          <p:cNvSpPr/>
          <p:nvPr/>
        </p:nvSpPr>
        <p:spPr>
          <a:xfrm>
            <a:off x="6303946" y="3401706"/>
            <a:ext cx="2476373" cy="14456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생태계 접근을 통해</a:t>
            </a:r>
            <a:endParaRPr lang="en-US" altLang="ko-KR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생태계의 경쟁력과 혁신 역량을 제고함으로써 창출되는 가치</a:t>
            </a:r>
            <a:endParaRPr lang="en-US" altLang="ko-KR" sz="16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8565E7B-8261-F7DE-EE8A-4E0BF1C0ADD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687157" y="4124520"/>
            <a:ext cx="1616789" cy="64289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ED00C7-4731-3C85-4756-E6B4CC2E8E40}"/>
              </a:ext>
            </a:extLst>
          </p:cNvPr>
          <p:cNvSpPr txBox="1"/>
          <p:nvPr/>
        </p:nvSpPr>
        <p:spPr>
          <a:xfrm>
            <a:off x="4587356" y="6096986"/>
            <a:ext cx="3233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경제적가치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사회적 가치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4101BCD-9F2A-8FB5-C161-51F30138978B}"/>
              </a:ext>
            </a:extLst>
          </p:cNvPr>
          <p:cNvSpPr/>
          <p:nvPr/>
        </p:nvSpPr>
        <p:spPr>
          <a:xfrm>
            <a:off x="3645921" y="3579521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-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사회가 필요로 하는 가치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92B134B-5E39-0299-A8E8-422E7D598705}"/>
              </a:ext>
            </a:extLst>
          </p:cNvPr>
          <p:cNvSpPr/>
          <p:nvPr/>
        </p:nvSpPr>
        <p:spPr>
          <a:xfrm>
            <a:off x="3131808" y="4416515"/>
            <a:ext cx="1806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생태계 구성원의  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lvl="0" algn="ctr"/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    Shared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Value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5210B1E-6859-AD56-F252-7886C43F7E0F}"/>
              </a:ext>
            </a:extLst>
          </p:cNvPr>
          <p:cNvSpPr/>
          <p:nvPr/>
        </p:nvSpPr>
        <p:spPr>
          <a:xfrm>
            <a:off x="2277418" y="5405067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제품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/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서비스를 통해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   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창출하는 가치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EEC56-A991-4321-7966-D97067E9C4CE}"/>
              </a:ext>
            </a:extLst>
          </p:cNvPr>
          <p:cNvSpPr txBox="1"/>
          <p:nvPr/>
        </p:nvSpPr>
        <p:spPr>
          <a:xfrm>
            <a:off x="1608444" y="4288396"/>
            <a:ext cx="1466567" cy="82230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Shared Value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7B926-F9F4-2CF8-269F-C392E62C0DBE}"/>
              </a:ext>
            </a:extLst>
          </p:cNvPr>
          <p:cNvSpPr txBox="1"/>
          <p:nvPr/>
        </p:nvSpPr>
        <p:spPr>
          <a:xfrm>
            <a:off x="2004989" y="3401706"/>
            <a:ext cx="1568623" cy="7357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Externality</a:t>
            </a:r>
          </a:p>
          <a:p>
            <a:pPr algn="ctr" defTabSz="685800">
              <a:defRPr/>
            </a:pPr>
            <a:r>
              <a:rPr lang="en-US" altLang="ko-KR" sz="1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Value</a:t>
            </a:r>
            <a:endParaRPr lang="ko-KR" altLang="en-US" sz="1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B9E4B-87CA-CFF4-FF39-D8B8299AE83A}"/>
              </a:ext>
            </a:extLst>
          </p:cNvPr>
          <p:cNvSpPr txBox="1"/>
          <p:nvPr/>
        </p:nvSpPr>
        <p:spPr>
          <a:xfrm>
            <a:off x="1034414" y="5231568"/>
            <a:ext cx="1227404" cy="7357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Intrinsic Value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9" name="제목 5">
            <a:extLst>
              <a:ext uri="{FF2B5EF4-FFF2-40B4-BE49-F238E27FC236}">
                <a16:creationId xmlns:a16="http://schemas.microsoft.com/office/drawing/2014/main" id="{00E2FA7E-3C8B-60F7-BD63-EE9F00C6E156}"/>
              </a:ext>
            </a:extLst>
          </p:cNvPr>
          <p:cNvSpPr txBox="1">
            <a:spLocks/>
          </p:cNvSpPr>
          <p:nvPr/>
        </p:nvSpPr>
        <p:spPr>
          <a:xfrm>
            <a:off x="472995" y="1261036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o-KR" altLang="en-US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기업 가치 제고의 시너지 효과를</a:t>
            </a:r>
            <a:r>
              <a:rPr lang="en-US" altLang="ko-KR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…</a:t>
            </a:r>
            <a:endParaRPr lang="ko-KR" altLang="en-US" sz="2400" dirty="0">
              <a:solidFill>
                <a:schemeClr val="accent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D89DEC3-C1CC-5F79-BAD8-32911EB90C94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472995" y="1712373"/>
            <a:ext cx="4114361" cy="4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>
            <a:extLst>
              <a:ext uri="{FF2B5EF4-FFF2-40B4-BE49-F238E27FC236}">
                <a16:creationId xmlns:a16="http://schemas.microsoft.com/office/drawing/2014/main" id="{0BF08C7B-A99D-67BC-281C-13B70FA0AF3B}"/>
              </a:ext>
            </a:extLst>
          </p:cNvPr>
          <p:cNvSpPr txBox="1"/>
          <p:nvPr/>
        </p:nvSpPr>
        <p:spPr>
          <a:xfrm>
            <a:off x="472995" y="1961966"/>
            <a:ext cx="8496547" cy="357754"/>
          </a:xfrm>
          <a:prstGeom prst="rect">
            <a:avLst/>
          </a:prstGeom>
          <a:noFill/>
        </p:spPr>
        <p:txBody>
          <a:bodyPr wrap="square" lIns="88139" tIns="44069" rIns="88139" bIns="44069" anchor="t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경제적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사회적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가치를 추구하면서 기업의 가치가 더 극대화되는 시너지 창출을 어떻게 할 것인가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5D515-6B71-25D1-1D0F-4E296C038A5E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새로운 기업가정신의 미래전략 방향은</a:t>
            </a:r>
            <a:r>
              <a:rPr lang="en-US" altLang="ko-KR" sz="2400" b="1" dirty="0"/>
              <a:t>?</a:t>
            </a:r>
            <a:endParaRPr lang="ko-KR" altLang="en-US" sz="2400" b="1" dirty="0"/>
          </a:p>
        </p:txBody>
      </p:sp>
      <p:sp>
        <p:nvSpPr>
          <p:cNvPr id="5" name="슬라이드 번호 개체 틀 20">
            <a:extLst>
              <a:ext uri="{FF2B5EF4-FFF2-40B4-BE49-F238E27FC236}">
                <a16:creationId xmlns:a16="http://schemas.microsoft.com/office/drawing/2014/main" id="{7BE535B0-6C66-F0BF-BDFE-FFAAC7F8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D901429-8732-2E0D-4DE5-ABF13FFD808E}"/>
              </a:ext>
            </a:extLst>
          </p:cNvPr>
          <p:cNvSpPr/>
          <p:nvPr/>
        </p:nvSpPr>
        <p:spPr>
          <a:xfrm>
            <a:off x="558114" y="2366239"/>
            <a:ext cx="2871885" cy="2908339"/>
          </a:xfrm>
          <a:prstGeom prst="ellipse">
            <a:avLst/>
          </a:prstGeom>
          <a:solidFill>
            <a:srgbClr val="A4C8F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Externality Value</a:t>
            </a: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A2E20-0C34-EE34-DF02-E004789BE7B0}"/>
              </a:ext>
            </a:extLst>
          </p:cNvPr>
          <p:cNvSpPr txBox="1"/>
          <p:nvPr/>
        </p:nvSpPr>
        <p:spPr>
          <a:xfrm>
            <a:off x="539999" y="5672764"/>
            <a:ext cx="822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기업은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가치 창출 방식의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중요성을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이해하고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특히 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Intrinsic Value</a:t>
            </a: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와 </a:t>
            </a:r>
            <a:r>
              <a:rPr lang="en-US" altLang="ko-KR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Externality Value</a:t>
            </a:r>
            <a:r>
              <a:rPr lang="ko-KR" altLang="en-US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를 연계하는 </a:t>
            </a:r>
            <a:r>
              <a:rPr lang="en-US" altLang="ko-KR" b="1" u="sng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Shared Value</a:t>
            </a:r>
            <a:r>
              <a:rPr lang="ko-KR" altLang="en-US" u="sng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를 찾아야 함</a:t>
            </a:r>
            <a:endParaRPr lang="ko-KR" altLang="en-US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75726C1-CB60-1581-280E-865F095DF8AC}"/>
              </a:ext>
            </a:extLst>
          </p:cNvPr>
          <p:cNvSpPr/>
          <p:nvPr/>
        </p:nvSpPr>
        <p:spPr>
          <a:xfrm>
            <a:off x="904527" y="3168160"/>
            <a:ext cx="2179059" cy="2106417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Shared value</a:t>
            </a:r>
            <a:endParaRPr lang="en-US" altLang="ko-KR" sz="135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algn="ctr"/>
            <a:endParaRPr lang="en-US" altLang="ko-KR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4CFD0C1-7572-8CDC-2AA5-9A87BB2432F6}"/>
              </a:ext>
            </a:extLst>
          </p:cNvPr>
          <p:cNvSpPr/>
          <p:nvPr/>
        </p:nvSpPr>
        <p:spPr>
          <a:xfrm>
            <a:off x="1364587" y="4022003"/>
            <a:ext cx="1237491" cy="1252574"/>
          </a:xfrm>
          <a:prstGeom prst="ellipse">
            <a:avLst/>
          </a:prstGeom>
          <a:solidFill>
            <a:srgbClr val="EDEDE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Intrinsic value</a:t>
            </a:r>
            <a:endParaRPr lang="ko-KR" altLang="en-US" sz="150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4807C83-1B85-2AF1-A974-F78F4B123CBB}"/>
              </a:ext>
            </a:extLst>
          </p:cNvPr>
          <p:cNvGrpSpPr/>
          <p:nvPr/>
        </p:nvGrpSpPr>
        <p:grpSpPr>
          <a:xfrm>
            <a:off x="3511278" y="2366239"/>
            <a:ext cx="827921" cy="2775848"/>
            <a:chOff x="11816527" y="2577054"/>
            <a:chExt cx="1103895" cy="3701131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DF016627-B207-4554-0E66-404529FDED42}"/>
                </a:ext>
              </a:extLst>
            </p:cNvPr>
            <p:cNvCxnSpPr>
              <a:cxnSpLocks/>
            </p:cNvCxnSpPr>
            <p:nvPr/>
          </p:nvCxnSpPr>
          <p:spPr>
            <a:xfrm>
              <a:off x="11825503" y="2577054"/>
              <a:ext cx="0" cy="370113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BC0EE2-9CE5-536A-38E3-D987B202930E}"/>
                </a:ext>
              </a:extLst>
            </p:cNvPr>
            <p:cNvSpPr txBox="1"/>
            <p:nvPr/>
          </p:nvSpPr>
          <p:spPr>
            <a:xfrm>
              <a:off x="11816527" y="3706173"/>
              <a:ext cx="1103895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1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가치</a:t>
              </a:r>
              <a:r>
                <a:rPr lang="en-US" altLang="ko-KR" sz="21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 </a:t>
              </a:r>
              <a:r>
                <a:rPr lang="ko-KR" altLang="en-US" sz="2100" dirty="0">
                  <a:latin typeface="나눔바른고딕" panose="020B0603020101020101" pitchFamily="50" charset="-127"/>
                  <a:ea typeface="나눔바른고딕" panose="020B0603020101020101" pitchFamily="50" charset="-127"/>
                  <a:cs typeface="KoPubWorld돋움체_Pro Bold" panose="020B0600000101010101" charset="-127"/>
                </a:rPr>
                <a:t>창출 방식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E02051-9818-78EB-3BFF-E72DFB708A34}"/>
              </a:ext>
            </a:extLst>
          </p:cNvPr>
          <p:cNvSpPr txBox="1"/>
          <p:nvPr/>
        </p:nvSpPr>
        <p:spPr>
          <a:xfrm>
            <a:off x="4463123" y="2438710"/>
            <a:ext cx="4326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Externalities = </a:t>
            </a:r>
            <a:r>
              <a:rPr lang="ko-KR" altLang="en-US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사회적</a:t>
            </a:r>
            <a:r>
              <a:rPr lang="en-US" altLang="ko-KR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, </a:t>
            </a:r>
            <a:r>
              <a:rPr lang="ko-KR" altLang="en-US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환경적 가치 창출을 통한 외부적인</a:t>
            </a:r>
            <a:r>
              <a:rPr lang="en-US" altLang="ko-KR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</a:t>
            </a:r>
            <a:r>
              <a:rPr lang="ko-KR" altLang="en-US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가치</a:t>
            </a:r>
            <a:endParaRPr lang="en-US" altLang="ko-KR" sz="15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15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1500" dirty="0">
              <a:solidFill>
                <a:srgbClr val="FFC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Shared Value </a:t>
            </a:r>
            <a:r>
              <a:rPr lang="en-US" altLang="ko-KR" sz="15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= </a:t>
            </a:r>
            <a:r>
              <a:rPr lang="ko-KR" altLang="en-US" sz="15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기업과 이해관계자들이 서로 </a:t>
            </a:r>
            <a:r>
              <a:rPr lang="en-US" altLang="ko-KR" sz="1500" b="1" u="sng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win-win</a:t>
            </a:r>
            <a:r>
              <a:rPr lang="ko-KR" altLang="en-US" sz="1500" b="1" u="sng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할 수 있도록 생태계 경쟁력과 혁신역량을 제고함으로써 창출되는 가치</a:t>
            </a:r>
            <a:endParaRPr lang="en-US" altLang="ko-KR" sz="1500" b="1" u="sng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1500" b="1" u="sng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1500" b="1" u="sng" dirty="0">
              <a:solidFill>
                <a:srgbClr val="05507D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20B0600000101010101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Intrinsic value = </a:t>
            </a:r>
            <a:r>
              <a:rPr lang="ko-KR" altLang="en-US" sz="15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기업의 제품이나 서비스 경쟁력을 제고하는 기업 고유의 가치</a:t>
            </a:r>
            <a:endParaRPr lang="en-US" altLang="ko-KR" sz="15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20" name="제목 5">
            <a:extLst>
              <a:ext uri="{FF2B5EF4-FFF2-40B4-BE49-F238E27FC236}">
                <a16:creationId xmlns:a16="http://schemas.microsoft.com/office/drawing/2014/main" id="{03A99722-1B52-B2B3-EC40-5B90E47E280C}"/>
              </a:ext>
            </a:extLst>
          </p:cNvPr>
          <p:cNvSpPr txBox="1">
            <a:spLocks/>
          </p:cNvSpPr>
          <p:nvPr/>
        </p:nvSpPr>
        <p:spPr>
          <a:xfrm>
            <a:off x="348762" y="1290298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둘째</a:t>
            </a:r>
            <a:r>
              <a:rPr lang="en-US" altLang="ko-KR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, </a:t>
            </a:r>
            <a:r>
              <a:rPr lang="ko-KR" altLang="en-US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기업의</a:t>
            </a:r>
            <a:r>
              <a:rPr lang="en-US" altLang="ko-KR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 </a:t>
            </a:r>
            <a:r>
              <a:rPr lang="ko-KR" altLang="en-US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가치 창출 방식을 어떻게 찾을 것인가</a:t>
            </a:r>
            <a:r>
              <a:rPr lang="en-US" altLang="ko-KR" sz="2400" dirty="0">
                <a:solidFill>
                  <a:schemeClr val="accent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0000800000000000000" pitchFamily="50" charset="-127"/>
              </a:rPr>
              <a:t>?</a:t>
            </a:r>
            <a:endParaRPr lang="ko-KR" altLang="en-US" sz="2400" dirty="0">
              <a:solidFill>
                <a:schemeClr val="accent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F0A1B3D-453A-A275-7017-D4341253B1A4}"/>
              </a:ext>
            </a:extLst>
          </p:cNvPr>
          <p:cNvCxnSpPr>
            <a:cxnSpLocks/>
          </p:cNvCxnSpPr>
          <p:nvPr/>
        </p:nvCxnSpPr>
        <p:spPr>
          <a:xfrm flipV="1">
            <a:off x="354841" y="1770303"/>
            <a:ext cx="6198359" cy="2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792165-CEC7-CC2B-E821-CDFF7A1BAE09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Picture 2" descr="글로벌 이슈 분석 30년만에 재조명받는 마이클포터의 5가지 경쟁요소 | 한경닷컴">
            <a:extLst>
              <a:ext uri="{FF2B5EF4-FFF2-40B4-BE49-F238E27FC236}">
                <a16:creationId xmlns:a16="http://schemas.microsoft.com/office/drawing/2014/main" id="{2271A3A3-0B56-7A16-2AAB-A0057CCCF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98" y="3429000"/>
            <a:ext cx="2926034" cy="30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5">
            <a:extLst>
              <a:ext uri="{FF2B5EF4-FFF2-40B4-BE49-F238E27FC236}">
                <a16:creationId xmlns:a16="http://schemas.microsoft.com/office/drawing/2014/main" id="{531BA146-A833-685B-D7F3-9A2AE0B2FD89}"/>
              </a:ext>
            </a:extLst>
          </p:cNvPr>
          <p:cNvSpPr txBox="1">
            <a:spLocks/>
          </p:cNvSpPr>
          <p:nvPr/>
        </p:nvSpPr>
        <p:spPr>
          <a:xfrm>
            <a:off x="348762" y="1407902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셋째</a:t>
            </a:r>
            <a:r>
              <a:rPr lang="en-US" altLang="ko-KR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, </a:t>
            </a:r>
            <a:r>
              <a:rPr lang="ko-KR" altLang="en-US" sz="2400" dirty="0">
                <a:solidFill>
                  <a:srgbClr val="5F6D9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기업가정신은 새로운 가치 창출 모델</a:t>
            </a:r>
            <a:endParaRPr lang="ko-KR" altLang="en-US" sz="2400" dirty="0">
              <a:solidFill>
                <a:srgbClr val="5F6D9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16829E5-DC91-D3B0-B0F5-F533313DE19D}"/>
              </a:ext>
            </a:extLst>
          </p:cNvPr>
          <p:cNvCxnSpPr>
            <a:cxnSpLocks/>
          </p:cNvCxnSpPr>
          <p:nvPr/>
        </p:nvCxnSpPr>
        <p:spPr>
          <a:xfrm flipV="1">
            <a:off x="368300" y="1891494"/>
            <a:ext cx="5054726" cy="11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C72AEF-02BD-C75D-EA36-CCCDDB7FF563}"/>
              </a:ext>
            </a:extLst>
          </p:cNvPr>
          <p:cNvSpPr txBox="1"/>
          <p:nvPr/>
        </p:nvSpPr>
        <p:spPr>
          <a:xfrm>
            <a:off x="1906022" y="2978986"/>
            <a:ext cx="667146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“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아직 기업은 가치 창출의 </a:t>
            </a:r>
            <a:r>
              <a:rPr lang="ko-KR" altLang="en-US" sz="2400" b="1" dirty="0">
                <a:highlight>
                  <a:srgbClr val="EDEDED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구식 접근 방식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에 갇혀 있음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.</a:t>
            </a:r>
          </a:p>
          <a:p>
            <a:pPr algn="ctr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기업들은 가장 중요한 고객 요구를 놓치고 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400" b="1" dirty="0">
                <a:highlight>
                  <a:srgbClr val="A4C8FE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장기적인 성공을 결정하는 광범위한 영향</a:t>
            </a:r>
            <a:r>
              <a:rPr lang="ko-KR" altLang="en-US" sz="2400" dirty="0">
                <a:highlight>
                  <a:srgbClr val="A4C8FE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을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무시하면서 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단기 재무 성과를 최적화하면서 </a:t>
            </a:r>
            <a:endParaRPr lang="en-US" altLang="ko-KR" sz="24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pPr algn="ctr"/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가치 창출을 협소하게 보고 있음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”</a:t>
            </a:r>
          </a:p>
          <a:p>
            <a:pPr algn="ctr"/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                                                                   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-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마이클 포터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Medium" panose="020B0600000101010101" charset="-127"/>
              </a:rPr>
              <a:t>-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_Pro Medium" panose="020B0600000101010101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01D0A-3F70-AA67-B01D-9399C67C0C34}"/>
              </a:ext>
            </a:extLst>
          </p:cNvPr>
          <p:cNvSpPr txBox="1"/>
          <p:nvPr/>
        </p:nvSpPr>
        <p:spPr>
          <a:xfrm>
            <a:off x="6933407" y="2166378"/>
            <a:ext cx="172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_Pro Bold" panose="020B0600000101010101" charset="-127"/>
              </a:rPr>
              <a:t>단기적 재무성과</a:t>
            </a:r>
          </a:p>
        </p:txBody>
      </p:sp>
      <p:cxnSp>
        <p:nvCxnSpPr>
          <p:cNvPr id="25" name="Elbow Connector 8">
            <a:extLst>
              <a:ext uri="{FF2B5EF4-FFF2-40B4-BE49-F238E27FC236}">
                <a16:creationId xmlns:a16="http://schemas.microsoft.com/office/drawing/2014/main" id="{5A05CC3C-AAFA-BF25-0E00-5DFB46FA41E5}"/>
              </a:ext>
            </a:extLst>
          </p:cNvPr>
          <p:cNvCxnSpPr>
            <a:cxnSpLocks/>
          </p:cNvCxnSpPr>
          <p:nvPr/>
        </p:nvCxnSpPr>
        <p:spPr>
          <a:xfrm flipV="1">
            <a:off x="5323438" y="2345903"/>
            <a:ext cx="1609969" cy="677259"/>
          </a:xfrm>
          <a:prstGeom prst="bentConnector3">
            <a:avLst>
              <a:gd name="adj1" fmla="val -48"/>
            </a:avLst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슬라이드 번호 개체 틀 20">
            <a:extLst>
              <a:ext uri="{FF2B5EF4-FFF2-40B4-BE49-F238E27FC236}">
                <a16:creationId xmlns:a16="http://schemas.microsoft.com/office/drawing/2014/main" id="{53E060E0-96B5-A454-9D45-48F6D1C5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5F356-1B0F-CAB1-5E80-393B3482A278}"/>
              </a:ext>
            </a:extLst>
          </p:cNvPr>
          <p:cNvSpPr txBox="1"/>
          <p:nvPr/>
        </p:nvSpPr>
        <p:spPr>
          <a:xfrm>
            <a:off x="736600" y="208876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새로운 기업가정신의 미래전략 방향은</a:t>
            </a:r>
            <a:r>
              <a:rPr lang="en-US" altLang="ko-KR" sz="2400" b="1" dirty="0"/>
              <a:t>?</a:t>
            </a:r>
            <a:endParaRPr lang="ko-KR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F213B-4331-EC19-BC0D-8216B2D7DB81}"/>
              </a:ext>
            </a:extLst>
          </p:cNvPr>
          <p:cNvSpPr txBox="1"/>
          <p:nvPr/>
        </p:nvSpPr>
        <p:spPr>
          <a:xfrm>
            <a:off x="139410" y="116544"/>
            <a:ext cx="41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3</a:t>
            </a:r>
            <a:endParaRPr lang="ko-KR" altLang="en-US" sz="3600" b="1" dirty="0">
              <a:solidFill>
                <a:srgbClr val="0070C0"/>
              </a:solidFill>
            </a:endParaRPr>
          </a:p>
          <a:p>
            <a:endParaRPr lang="ko-KR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20">
            <a:extLst>
              <a:ext uri="{FF2B5EF4-FFF2-40B4-BE49-F238E27FC236}">
                <a16:creationId xmlns:a16="http://schemas.microsoft.com/office/drawing/2014/main" id="{E045D05C-259E-FEB3-1EB6-2D3257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125" y="5619880"/>
            <a:ext cx="2057400" cy="273844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13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210804D3-1305-DECA-D4D9-68E07C33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" t="7330" r="155" b="3224"/>
          <a:stretch/>
        </p:blipFill>
        <p:spPr>
          <a:xfrm>
            <a:off x="316059" y="1002412"/>
            <a:ext cx="7894879" cy="58442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9F4A68-E6BD-2FFF-DC14-184480054C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52"/>
          <a:stretch/>
        </p:blipFill>
        <p:spPr>
          <a:xfrm>
            <a:off x="3450261" y="119207"/>
            <a:ext cx="3284838" cy="662007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A2FB5D9-3A82-150F-564D-8A437226B3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318358" y="1432231"/>
            <a:ext cx="2753034" cy="1048183"/>
          </a:xfrm>
          <a:prstGeom prst="bentConnector3">
            <a:avLst>
              <a:gd name="adj1" fmla="val 39832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제목 5">
            <a:extLst>
              <a:ext uri="{FF2B5EF4-FFF2-40B4-BE49-F238E27FC236}">
                <a16:creationId xmlns:a16="http://schemas.microsoft.com/office/drawing/2014/main" id="{65A923B7-74E6-803D-44E5-322A041BC876}"/>
              </a:ext>
            </a:extLst>
          </p:cNvPr>
          <p:cNvSpPr txBox="1">
            <a:spLocks/>
          </p:cNvSpPr>
          <p:nvPr/>
        </p:nvSpPr>
        <p:spPr>
          <a:xfrm>
            <a:off x="316059" y="229012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solidFill>
                  <a:srgbClr val="05507D"/>
                </a:solidFill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포스코 기업 가치 창출 방식</a:t>
            </a:r>
            <a:endParaRPr lang="ko-KR" altLang="en-US" sz="3300" dirty="0">
              <a:solidFill>
                <a:srgbClr val="05507D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CB6EDCB-F78E-91C9-FD4F-89A4C501E792}"/>
              </a:ext>
            </a:extLst>
          </p:cNvPr>
          <p:cNvCxnSpPr/>
          <p:nvPr/>
        </p:nvCxnSpPr>
        <p:spPr>
          <a:xfrm>
            <a:off x="460922" y="579806"/>
            <a:ext cx="6274176" cy="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58C0B36F-BAC9-3FA7-087D-662943222D59}"/>
              </a:ext>
            </a:extLst>
          </p:cNvPr>
          <p:cNvSpPr/>
          <p:nvPr/>
        </p:nvSpPr>
        <p:spPr>
          <a:xfrm>
            <a:off x="3318251" y="3340360"/>
            <a:ext cx="2196141" cy="20076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350" dirty="0"/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42ECBE42-9E56-3886-9617-4E41183039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34" t="2" r="32856" b="-9409"/>
          <a:stretch/>
        </p:blipFill>
        <p:spPr>
          <a:xfrm>
            <a:off x="6021554" y="81272"/>
            <a:ext cx="2189384" cy="7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20">
            <a:extLst>
              <a:ext uri="{FF2B5EF4-FFF2-40B4-BE49-F238E27FC236}">
                <a16:creationId xmlns:a16="http://schemas.microsoft.com/office/drawing/2014/main" id="{E045D05C-259E-FEB3-1EB6-2D3257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125" y="5619880"/>
            <a:ext cx="2057400" cy="273844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E84522F7-C14C-DE17-6154-679EA74E5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" t="8869" r="2964" b="2905"/>
          <a:stretch/>
        </p:blipFill>
        <p:spPr>
          <a:xfrm>
            <a:off x="444002" y="1157579"/>
            <a:ext cx="8004857" cy="5528063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CB3C345-781F-F5CD-F3E4-8362B0D9B0F5}"/>
              </a:ext>
            </a:extLst>
          </p:cNvPr>
          <p:cNvSpPr/>
          <p:nvPr/>
        </p:nvSpPr>
        <p:spPr>
          <a:xfrm>
            <a:off x="1140271" y="3312367"/>
            <a:ext cx="2358709" cy="207139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35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6DA7A4-D379-1991-8724-A0AB98139E64}"/>
              </a:ext>
            </a:extLst>
          </p:cNvPr>
          <p:cNvSpPr txBox="1"/>
          <p:nvPr/>
        </p:nvSpPr>
        <p:spPr>
          <a:xfrm>
            <a:off x="3472702" y="191019"/>
            <a:ext cx="487492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00B050"/>
                </a:solidFill>
              </a:rPr>
              <a:t>생태계 경쟁력을 통한 </a:t>
            </a:r>
            <a:r>
              <a:rPr lang="en-US" b="1" dirty="0">
                <a:solidFill>
                  <a:srgbClr val="00B050"/>
                </a:solidFill>
              </a:rPr>
              <a:t>Shared</a:t>
            </a:r>
            <a:r>
              <a:rPr lang="ko-KR" altLang="en-US" b="1" dirty="0">
                <a:solidFill>
                  <a:srgbClr val="00B050"/>
                </a:solidFill>
              </a:rPr>
              <a:t> </a:t>
            </a:r>
            <a:r>
              <a:rPr lang="en-US" altLang="ko-KR" b="1" dirty="0">
                <a:solidFill>
                  <a:srgbClr val="00B050"/>
                </a:solidFill>
              </a:rPr>
              <a:t>Value</a:t>
            </a:r>
            <a:endParaRPr lang="en-KR" b="1" dirty="0">
              <a:solidFill>
                <a:srgbClr val="00B050"/>
              </a:solidFill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B7DBC64-F40C-1D9A-8297-1E96005E673F}"/>
              </a:ext>
            </a:extLst>
          </p:cNvPr>
          <p:cNvCxnSpPr>
            <a:cxnSpLocks/>
          </p:cNvCxnSpPr>
          <p:nvPr/>
        </p:nvCxnSpPr>
        <p:spPr>
          <a:xfrm flipV="1">
            <a:off x="2502664" y="642356"/>
            <a:ext cx="1605078" cy="2685855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18AD6832-B9B4-AD19-2F8F-705D0011AC0C}"/>
              </a:ext>
            </a:extLst>
          </p:cNvPr>
          <p:cNvSpPr/>
          <p:nvPr/>
        </p:nvSpPr>
        <p:spPr>
          <a:xfrm>
            <a:off x="3623927" y="3312367"/>
            <a:ext cx="2358709" cy="27892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350">
              <a:solidFill>
                <a:srgbClr val="00B05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052CB85-EDE2-738F-97C7-921B95B1C25D}"/>
              </a:ext>
            </a:extLst>
          </p:cNvPr>
          <p:cNvCxnSpPr>
            <a:cxnSpLocks/>
          </p:cNvCxnSpPr>
          <p:nvPr/>
        </p:nvCxnSpPr>
        <p:spPr>
          <a:xfrm flipH="1" flipV="1">
            <a:off x="4248055" y="642356"/>
            <a:ext cx="1222080" cy="267001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5">
            <a:extLst>
              <a:ext uri="{FF2B5EF4-FFF2-40B4-BE49-F238E27FC236}">
                <a16:creationId xmlns:a16="http://schemas.microsoft.com/office/drawing/2014/main" id="{0EDE6A77-389D-1E82-B171-971701401B83}"/>
              </a:ext>
            </a:extLst>
          </p:cNvPr>
          <p:cNvSpPr txBox="1">
            <a:spLocks/>
          </p:cNvSpPr>
          <p:nvPr/>
        </p:nvSpPr>
        <p:spPr>
          <a:xfrm>
            <a:off x="220137" y="138268"/>
            <a:ext cx="8228722" cy="4513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solidFill>
                  <a:srgbClr val="05507D"/>
                </a:solidFill>
                <a:latin typeface="KoPubWorld돋움체_Pro Bold" panose="020B0600000101010101" charset="-127"/>
                <a:ea typeface="KoPubWorld돋움체_Pro Bold" panose="020B0600000101010101" charset="-127"/>
                <a:cs typeface="KoPubWorld돋움체_Pro Bold" panose="020B0600000101010101" charset="-127"/>
              </a:rPr>
              <a:t>포스코 기업 가치 창출 방식</a:t>
            </a:r>
            <a:endParaRPr lang="ko-KR" altLang="en-US" sz="3300" dirty="0">
              <a:solidFill>
                <a:srgbClr val="05507D"/>
              </a:solidFill>
              <a:latin typeface="KoPubWorld돋움체_Pro Bold" panose="00000800000000000000" pitchFamily="50" charset="-127"/>
              <a:ea typeface="KoPubWorld돋움체_Pro Bold" panose="00000800000000000000" pitchFamily="50" charset="-127"/>
              <a:cs typeface="KoPubWorld돋움체_Pro Bold" panose="00000800000000000000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B49E5F0-F1D7-703B-0F1F-1D36B786A134}"/>
              </a:ext>
            </a:extLst>
          </p:cNvPr>
          <p:cNvCxnSpPr/>
          <p:nvPr/>
        </p:nvCxnSpPr>
        <p:spPr>
          <a:xfrm>
            <a:off x="220137" y="563365"/>
            <a:ext cx="6274176" cy="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27475A-FB44-45B8-A8EA-787D9F9F89C1}"/>
              </a:ext>
            </a:extLst>
          </p:cNvPr>
          <p:cNvSpPr/>
          <p:nvPr/>
        </p:nvSpPr>
        <p:spPr>
          <a:xfrm>
            <a:off x="670560" y="1573530"/>
            <a:ext cx="3771900" cy="37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1EF4E5-8B6C-4044-98D4-4CE9EBEEE068}"/>
              </a:ext>
            </a:extLst>
          </p:cNvPr>
          <p:cNvSpPr/>
          <p:nvPr/>
        </p:nvSpPr>
        <p:spPr>
          <a:xfrm>
            <a:off x="2979420" y="1916430"/>
            <a:ext cx="2118360" cy="211836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76CC6-2716-492F-97EA-92157CB90CF8}"/>
              </a:ext>
            </a:extLst>
          </p:cNvPr>
          <p:cNvSpPr txBox="1"/>
          <p:nvPr/>
        </p:nvSpPr>
        <p:spPr>
          <a:xfrm>
            <a:off x="1474027" y="3074832"/>
            <a:ext cx="6599884" cy="708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dirty="0"/>
              <a:t>자본주의 精神과 </a:t>
            </a:r>
            <a:r>
              <a:rPr lang="en-US" altLang="ko-KR" sz="3600" b="1" dirty="0"/>
              <a:t>“</a:t>
            </a:r>
            <a:r>
              <a:rPr lang="ko-KR" altLang="en-US" sz="3600" b="1" dirty="0"/>
              <a:t>기업가 精神</a:t>
            </a:r>
            <a:r>
              <a:rPr lang="en-US" altLang="ko-KR" sz="3600" b="1" dirty="0"/>
              <a:t>”</a:t>
            </a:r>
            <a:r>
              <a:rPr lang="en-US" altLang="ko-KR" sz="36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23695-8A31-40A6-B134-9546AED4FADD}"/>
              </a:ext>
            </a:extLst>
          </p:cNvPr>
          <p:cNvSpPr txBox="1"/>
          <p:nvPr/>
        </p:nvSpPr>
        <p:spPr>
          <a:xfrm>
            <a:off x="4520534" y="2082187"/>
            <a:ext cx="50687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950" b="1" dirty="0">
                <a:solidFill>
                  <a:schemeClr val="bg1"/>
                </a:solidFill>
              </a:rPr>
              <a:t>1</a:t>
            </a:r>
            <a:endParaRPr lang="ko-KR" altLang="en-US" sz="4950" b="1" dirty="0">
              <a:solidFill>
                <a:schemeClr val="bg1"/>
              </a:solidFill>
            </a:endParaRPr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7BB30DE-2A32-7B17-1C90-41817AE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4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114D21E-01F2-2B1A-A99A-8A85A484F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r="-1"/>
          <a:stretch/>
        </p:blipFill>
        <p:spPr>
          <a:xfrm>
            <a:off x="0" y="0"/>
            <a:ext cx="9144000" cy="685507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8FB3E93-3015-B6E7-DFC6-22DBBD3372BC}"/>
              </a:ext>
            </a:extLst>
          </p:cNvPr>
          <p:cNvSpPr/>
          <p:nvPr/>
        </p:nvSpPr>
        <p:spPr>
          <a:xfrm>
            <a:off x="0" y="11014"/>
            <a:ext cx="9144000" cy="6857999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C1F28D1-B099-B6AD-1527-E29C0ADD7667}"/>
              </a:ext>
            </a:extLst>
          </p:cNvPr>
          <p:cNvGrpSpPr/>
          <p:nvPr/>
        </p:nvGrpSpPr>
        <p:grpSpPr>
          <a:xfrm>
            <a:off x="757383" y="2168792"/>
            <a:ext cx="8007926" cy="1938992"/>
            <a:chOff x="757383" y="2464358"/>
            <a:chExt cx="8007926" cy="19389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D7EA56-FD46-41BA-AB3F-9D8619EA65A1}"/>
                </a:ext>
              </a:extLst>
            </p:cNvPr>
            <p:cNvSpPr txBox="1"/>
            <p:nvPr/>
          </p:nvSpPr>
          <p:spPr>
            <a:xfrm>
              <a:off x="757383" y="2464358"/>
              <a:ext cx="80079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0" dirty="0">
                  <a:solidFill>
                    <a:schemeClr val="bg1"/>
                  </a:solidFill>
                </a:rPr>
                <a:t>[                     ]</a:t>
              </a:r>
              <a:endParaRPr lang="ko-KR" altLang="en-US" sz="12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8344A-744C-470F-8A97-D4099130BF21}"/>
                </a:ext>
              </a:extLst>
            </p:cNvPr>
            <p:cNvSpPr txBox="1"/>
            <p:nvPr/>
          </p:nvSpPr>
          <p:spPr>
            <a:xfrm>
              <a:off x="1262614" y="3018356"/>
              <a:ext cx="69974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spc="-225" dirty="0">
                  <a:solidFill>
                    <a:schemeClr val="bg1"/>
                  </a:solidFill>
                </a:rPr>
                <a:t>감 사 합 </a:t>
              </a:r>
              <a:r>
                <a:rPr lang="ko-KR" altLang="en-US" sz="5400" b="1" spc="-225" dirty="0" err="1">
                  <a:solidFill>
                    <a:schemeClr val="bg1"/>
                  </a:solidFill>
                </a:rPr>
                <a:t>니</a:t>
              </a:r>
              <a:r>
                <a:rPr lang="ko-KR" altLang="en-US" sz="5400" b="1" spc="-225" dirty="0">
                  <a:solidFill>
                    <a:schemeClr val="bg1"/>
                  </a:solidFill>
                </a:rPr>
                <a:t> 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7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601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프로테스탄트 윤리와 자본주의 精神 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막스 </a:t>
            </a:r>
            <a:r>
              <a:rPr lang="ko-KR" altLang="en-US" sz="24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베버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spc="-225" dirty="0">
              <a:solidFill>
                <a:schemeClr val="accent4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1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A1F8C-3D1E-215E-EEE7-E0A402CFFCFC}"/>
              </a:ext>
            </a:extLst>
          </p:cNvPr>
          <p:cNvSpPr txBox="1"/>
          <p:nvPr/>
        </p:nvSpPr>
        <p:spPr>
          <a:xfrm>
            <a:off x="363188" y="1246873"/>
            <a:ext cx="8425211" cy="12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근대의 발전과 자본주의 정신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  <a:sym typeface="Wingdings" panose="05000000000000000000" pitchFamily="2" charset="2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근대 사회의 발전은 일차적으로 그 이전 시대 동안에 이루어진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자본축적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보다는 </a:t>
            </a: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“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자본주의 정신</a:t>
            </a: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”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의 발전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으로 이루어짐</a:t>
            </a:r>
            <a:endParaRPr kumimoji="1"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206B0-DB84-EA27-2FC7-965DCB1B747E}"/>
              </a:ext>
            </a:extLst>
          </p:cNvPr>
          <p:cNvSpPr txBox="1"/>
          <p:nvPr/>
        </p:nvSpPr>
        <p:spPr>
          <a:xfrm>
            <a:off x="306945" y="2838212"/>
            <a:ext cx="85301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자본주의 정신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  <a:sym typeface="Wingdings" panose="05000000000000000000" pitchFamily="2" charset="2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돈 버는 것을 </a:t>
            </a:r>
            <a:r>
              <a:rPr kumimoji="1"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“</a:t>
            </a:r>
            <a:r>
              <a:rPr kumimoji="1"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소명</a:t>
            </a:r>
            <a:r>
              <a:rPr kumimoji="1"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(</a:t>
            </a:r>
            <a:r>
              <a:rPr kumimoji="1"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召命</a:t>
            </a:r>
            <a:r>
              <a:rPr kumimoji="1"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)”</a:t>
            </a:r>
            <a:r>
              <a:rPr kumimoji="1"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으로 여기고 무조건적으로 헌신하는 사람들을 필요로 함</a:t>
            </a:r>
            <a:endParaRPr kumimoji="1"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pic>
        <p:nvPicPr>
          <p:cNvPr id="15" name="그림 14" descr="남자, 사람, 정장, 보는이(가) 표시된 사진&#10;&#10;자동 생성된 설명">
            <a:extLst>
              <a:ext uri="{FF2B5EF4-FFF2-40B4-BE49-F238E27FC236}">
                <a16:creationId xmlns:a16="http://schemas.microsoft.com/office/drawing/2014/main" id="{AFB1AF19-94E0-D930-981C-108F8718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99" y="3924199"/>
            <a:ext cx="1998846" cy="27249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BB96EF-4F87-2AED-F62B-DBAB3A1CD302}"/>
              </a:ext>
            </a:extLst>
          </p:cNvPr>
          <p:cNvSpPr txBox="1"/>
          <p:nvPr/>
        </p:nvSpPr>
        <p:spPr>
          <a:xfrm>
            <a:off x="2706255" y="4378275"/>
            <a:ext cx="6082144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자본가들은 스스로 </a:t>
            </a:r>
            <a:r>
              <a:rPr kumimoji="1"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절제력을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잃지 않고 도덕적이거나 경제적인 파탄에 직면하지 않으려면</a:t>
            </a:r>
            <a:r>
              <a:rPr kumimoji="1"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특별히 강한 품성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있어야 함</a:t>
            </a:r>
            <a:endParaRPr kumimoji="1"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kumimoji="1"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명석한 통찰력과 과감한 결단력과 아울러서 그들의 내면에 철두철미하게 각인된 확고한 </a:t>
            </a:r>
            <a:r>
              <a:rPr kumimoji="1" lang="en-US" altLang="ko-KR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kumimoji="1" lang="ko-KR" altLang="en-US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윤리적＂ 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특질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들이 요구됨</a:t>
            </a:r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6C58FAFE-E275-48CB-AC56-68F4CCCE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601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프로테스탄트 윤리와 자본주의 精神 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막스 </a:t>
            </a:r>
            <a:r>
              <a:rPr lang="ko-KR" altLang="en-US" sz="24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베버</a:t>
            </a:r>
            <a:r>
              <a:rPr lang="en-US" altLang="ko-KR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spc="-225" dirty="0">
              <a:solidFill>
                <a:schemeClr val="accent4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1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5531B-9FD0-8095-AA1A-CA8DE62FDD7C}"/>
              </a:ext>
            </a:extLst>
          </p:cNvPr>
          <p:cNvSpPr txBox="1"/>
          <p:nvPr/>
        </p:nvSpPr>
        <p:spPr>
          <a:xfrm>
            <a:off x="265545" y="1335463"/>
            <a:ext cx="8612909" cy="9279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겉으로 볼 때에는 이윤만을 추구하는 것으로 보이는 활동을 </a:t>
            </a:r>
            <a:endParaRPr lang="en-US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자신에게 주어진 의무라고 느끼는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”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소명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(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召命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)”</a:t>
            </a: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의 범주로 바꾸어 놓음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F8EEE-9FCF-5A34-6427-DFFA56BC0597}"/>
              </a:ext>
            </a:extLst>
          </p:cNvPr>
          <p:cNvSpPr txBox="1"/>
          <p:nvPr/>
        </p:nvSpPr>
        <p:spPr>
          <a:xfrm>
            <a:off x="2631209" y="2692786"/>
            <a:ext cx="5972792" cy="32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인류에게 필요한 재화를 공급하는 노력의 과정을 </a:t>
            </a:r>
            <a:r>
              <a:rPr kumimoji="1" lang="ko-KR" altLang="en-US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자신의 </a:t>
            </a:r>
            <a:r>
              <a:rPr kumimoji="1" lang="en-US" altLang="ko-KR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“</a:t>
            </a:r>
            <a:r>
              <a:rPr kumimoji="1" lang="ko-KR" altLang="en-US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소명</a:t>
            </a:r>
            <a:r>
              <a:rPr kumimoji="1" lang="en-US" altLang="ko-KR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”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으로 생각하는 믿음은 언제나 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자신의 일생을 바쳐 하는 일에 방향을 설정해 주는 이정표 </a:t>
            </a:r>
            <a:endParaRPr kumimoji="1" lang="en-US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4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자본주의 정신 </a:t>
            </a:r>
            <a:r>
              <a:rPr kumimoji="1"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: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 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일자리를 만들어 주고 인구 증가와 활발한 거래라는 자본주의적인 의미에서 그 도시가 경제적인 번영을 구가할 수 있게 한 것에서 느낀 기쁨과 자부심</a:t>
            </a:r>
            <a:r>
              <a:rPr kumimoji="1"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은 사실 근대적인 기업가 집단이 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자신들의 </a:t>
            </a:r>
            <a:r>
              <a:rPr kumimoji="1"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“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이상</a:t>
            </a:r>
            <a:r>
              <a:rPr kumimoji="1"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”</a:t>
            </a:r>
            <a:r>
              <a:rPr kumimoji="1"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을 실현해 냄으로써 느끼는 전형적인 기쁨이자 자부심</a:t>
            </a:r>
            <a:endParaRPr kumimoji="1" lang="en-US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4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ko-KR" altLang="en-US" sz="14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인류에게 필요한 재화들을 공급하는 과정을 통해 근대 사회가 경제적인 번영을 구가하게 됨으로써 자본주의는 꽃을 피우게 됨</a:t>
            </a:r>
            <a:endParaRPr kumimoji="1" lang="en-US" altLang="ko-KR" sz="1400" b="1" u="sng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" name="그림 9" descr="남자, 사람, 정장, 보는이(가) 표시된 사진&#10;&#10;자동 생성된 설명">
            <a:extLst>
              <a:ext uri="{FF2B5EF4-FFF2-40B4-BE49-F238E27FC236}">
                <a16:creationId xmlns:a16="http://schemas.microsoft.com/office/drawing/2014/main" id="{5E432A75-5693-D5FB-90A2-A839808CF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99" y="3631425"/>
            <a:ext cx="1998846" cy="2724925"/>
          </a:xfrm>
          <a:prstGeom prst="rect">
            <a:avLst/>
          </a:prstGeom>
        </p:spPr>
      </p:pic>
      <p:sp>
        <p:nvSpPr>
          <p:cNvPr id="11" name="슬라이드 번호 개체 틀 20">
            <a:extLst>
              <a:ext uri="{FF2B5EF4-FFF2-40B4-BE49-F238E27FC236}">
                <a16:creationId xmlns:a16="http://schemas.microsoft.com/office/drawing/2014/main" id="{534C14C6-E04F-FDA2-BEC1-614C8207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유일한의 경영철학과 자본주의 精神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5182F-94B1-E60D-0FF6-FB2B3807EF3A}"/>
              </a:ext>
            </a:extLst>
          </p:cNvPr>
          <p:cNvSpPr txBox="1"/>
          <p:nvPr/>
        </p:nvSpPr>
        <p:spPr>
          <a:xfrm>
            <a:off x="207653" y="1237734"/>
            <a:ext cx="459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유일한의 경영 철학의 형성 과정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4FB1D-D683-526B-626E-0D3015D6165D}"/>
              </a:ext>
            </a:extLst>
          </p:cNvPr>
          <p:cNvSpPr txBox="1"/>
          <p:nvPr/>
        </p:nvSpPr>
        <p:spPr>
          <a:xfrm>
            <a:off x="217423" y="1813864"/>
            <a:ext cx="8530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첫째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선친 유기연의 선구자적 자녀교육으로 나라사랑을 자녀들에게 가르쳤으며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 속의 한국을 생각하여 자녀들을 모두 선진국에 보내어 교육시켰음</a:t>
            </a:r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둘째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네브라스카에서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소년시절을 보낼 때 독실한 기독교인인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터프츠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자매가정에서 자라면서 근검절약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나눔과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베품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청교도적 삶을 익힘</a:t>
            </a:r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BF4BB-B8CD-614D-4642-E5937A45661B}"/>
              </a:ext>
            </a:extLst>
          </p:cNvPr>
          <p:cNvSpPr txBox="1"/>
          <p:nvPr/>
        </p:nvSpPr>
        <p:spPr>
          <a:xfrm>
            <a:off x="539999" y="4259706"/>
            <a:ext cx="4595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소유주는 사회이며</a:t>
            </a:r>
            <a:r>
              <a:rPr lang="en-US" altLang="ko-KR" sz="2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r>
              <a:rPr lang="ko-KR" altLang="en-US" sz="2400" b="1" dirty="0" err="1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개인은</a:t>
            </a:r>
            <a:r>
              <a:rPr lang="ko-KR" altLang="en-US" sz="2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단지 관리를 </a:t>
            </a:r>
            <a:endParaRPr lang="en-US" altLang="ko-KR" sz="2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뿐이라는 것을 평소에 </a:t>
            </a:r>
            <a:endParaRPr lang="en-US" altLang="ko-KR" sz="2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늘 강조</a:t>
            </a:r>
            <a:endParaRPr lang="en-US" altLang="ko-KR" sz="28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슬라이드 번호 개체 틀 20">
            <a:extLst>
              <a:ext uri="{FF2B5EF4-FFF2-40B4-BE49-F238E27FC236}">
                <a16:creationId xmlns:a16="http://schemas.microsoft.com/office/drawing/2014/main" id="{561B2530-E080-4835-8142-04913D53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6" name="Picture 2" descr="유일한 이미지 검색결과">
            <a:extLst>
              <a:ext uri="{FF2B5EF4-FFF2-40B4-BE49-F238E27FC236}">
                <a16:creationId xmlns:a16="http://schemas.microsoft.com/office/drawing/2014/main" id="{4D38DEC4-D633-179A-F8D7-476C40557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8486" y="3482567"/>
            <a:ext cx="4405476" cy="2891371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3E05FC-F450-C476-0B26-01D6E86E978F}"/>
              </a:ext>
            </a:extLst>
          </p:cNvPr>
          <p:cNvSpPr txBox="1"/>
          <p:nvPr/>
        </p:nvSpPr>
        <p:spPr>
          <a:xfrm>
            <a:off x="1697911" y="38327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62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0633607-644E-5339-B8C0-6CAAB4058F80}"/>
              </a:ext>
            </a:extLst>
          </p:cNvPr>
          <p:cNvSpPr txBox="1"/>
          <p:nvPr/>
        </p:nvSpPr>
        <p:spPr>
          <a:xfrm>
            <a:off x="446764" y="1462479"/>
            <a:ext cx="8111836" cy="2141012"/>
          </a:xfrm>
          <a:prstGeom prst="roundRect">
            <a:avLst>
              <a:gd name="adj" fmla="val 17117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기업인의 제일 큰 덕목은 고용창출이며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이윤극대화이다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제일 목표는 이윤의 추구이다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 그것은 성실한 기업 활동의 대가로 얻어야 한다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기업에서 얻는 이익은 그 기업을 키워 준 사회에 환원하여야 한다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소유주는 사회이다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단지 그 관리를 개인이 할 뿐이다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유일한의 경영철학과 자본주의 精神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CF718-958F-6BD7-1079-1826220274A0}"/>
              </a:ext>
            </a:extLst>
          </p:cNvPr>
          <p:cNvSpPr txBox="1"/>
          <p:nvPr/>
        </p:nvSpPr>
        <p:spPr>
          <a:xfrm>
            <a:off x="345208" y="951220"/>
            <a:ext cx="87249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 어록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화살표: 위쪽/아래쪽 10">
            <a:extLst>
              <a:ext uri="{FF2B5EF4-FFF2-40B4-BE49-F238E27FC236}">
                <a16:creationId xmlns:a16="http://schemas.microsoft.com/office/drawing/2014/main" id="{1D77BF17-C14B-D90E-66F4-4562ECDA24A3}"/>
              </a:ext>
            </a:extLst>
          </p:cNvPr>
          <p:cNvSpPr/>
          <p:nvPr/>
        </p:nvSpPr>
        <p:spPr>
          <a:xfrm>
            <a:off x="4369671" y="2264985"/>
            <a:ext cx="266021" cy="546379"/>
          </a:xfrm>
          <a:prstGeom prst="up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48373-722D-DD82-705E-375AE73FE4AF}"/>
              </a:ext>
            </a:extLst>
          </p:cNvPr>
          <p:cNvSpPr txBox="1"/>
          <p:nvPr/>
        </p:nvSpPr>
        <p:spPr>
          <a:xfrm>
            <a:off x="516389" y="4303291"/>
            <a:ext cx="355844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덕목은 이윤 극대화이고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기업의 제일 목표는 이윤 추구임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전제조건은 회사가 계속 성장하여 기업의 이윤을 사회에 환원함으로써 모두가 함께 잘 사는 사회와 국가를 만드는 것임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67C6C-C962-10B6-BA74-6F4A2F8E0CF0}"/>
              </a:ext>
            </a:extLst>
          </p:cNvPr>
          <p:cNvSpPr txBox="1"/>
          <p:nvPr/>
        </p:nvSpPr>
        <p:spPr>
          <a:xfrm>
            <a:off x="442739" y="3787189"/>
            <a:ext cx="589461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유일한의 어록은 그의 경영 철학을 단적으로 표현함</a:t>
            </a:r>
            <a:endParaRPr lang="en-US" altLang="ko-KR" sz="18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" name="Picture 2" descr="유일한 이미지 검색결과">
            <a:extLst>
              <a:ext uri="{FF2B5EF4-FFF2-40B4-BE49-F238E27FC236}">
                <a16:creationId xmlns:a16="http://schemas.microsoft.com/office/drawing/2014/main" id="{B621B198-F4A2-8385-5172-2C2204209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8486" y="3482567"/>
            <a:ext cx="4405476" cy="2891371"/>
          </a:xfrm>
          <a:prstGeom prst="rect">
            <a:avLst/>
          </a:prstGeom>
          <a:noFill/>
        </p:spPr>
      </p:pic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2E5E8A19-99CA-831D-FF01-638E32A4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1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50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유일한의 경영철학과 자본주의 精神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1074D444-E00E-B5F5-3232-9BEFB7A218D2}"/>
              </a:ext>
            </a:extLst>
          </p:cNvPr>
          <p:cNvCxnSpPr>
            <a:cxnSpLocks/>
          </p:cNvCxnSpPr>
          <p:nvPr/>
        </p:nvCxnSpPr>
        <p:spPr>
          <a:xfrm flipV="1">
            <a:off x="776085" y="1990278"/>
            <a:ext cx="8522" cy="1350000"/>
          </a:xfrm>
          <a:prstGeom prst="line">
            <a:avLst/>
          </a:prstGeom>
          <a:ln w="2540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>
            <a:extLst>
              <a:ext uri="{FF2B5EF4-FFF2-40B4-BE49-F238E27FC236}">
                <a16:creationId xmlns:a16="http://schemas.microsoft.com/office/drawing/2014/main" id="{5A2B8C8F-8380-ADCF-565D-3840FC384BFB}"/>
              </a:ext>
            </a:extLst>
          </p:cNvPr>
          <p:cNvGrpSpPr/>
          <p:nvPr/>
        </p:nvGrpSpPr>
        <p:grpSpPr>
          <a:xfrm>
            <a:off x="899592" y="1844824"/>
            <a:ext cx="2530366" cy="1029807"/>
            <a:chOff x="4965552" y="1736224"/>
            <a:chExt cx="3866088" cy="13730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897284-0F52-6416-58D7-FF1925ED330D}"/>
                </a:ext>
              </a:extLst>
            </p:cNvPr>
            <p:cNvSpPr txBox="1"/>
            <p:nvPr/>
          </p:nvSpPr>
          <p:spPr>
            <a:xfrm>
              <a:off x="4965552" y="2001303"/>
              <a:ext cx="3866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유일한이 세운 가장 중요한 경영철학은</a:t>
              </a:r>
              <a:endPara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‘기업은 나라와 민족의 것이고 국민의 </a:t>
              </a:r>
              <a:r>
                <a:rPr lang="ko-KR" altLang="en-US" sz="1200" b="1" dirty="0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소유’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라는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것</a:t>
              </a:r>
              <a:endParaRPr lang="ko-KR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EAA2AF-9F31-67D0-3677-4FC8626D3358}"/>
                </a:ext>
              </a:extLst>
            </p:cNvPr>
            <p:cNvSpPr txBox="1"/>
            <p:nvPr/>
          </p:nvSpPr>
          <p:spPr>
            <a:xfrm>
              <a:off x="4993697" y="1736224"/>
              <a:ext cx="1759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유한양행 설립</a:t>
              </a:r>
            </a:p>
          </p:txBody>
        </p:sp>
      </p:grp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3D5E7D78-5658-D6D0-D138-A1C47084EDB0}"/>
              </a:ext>
            </a:extLst>
          </p:cNvPr>
          <p:cNvCxnSpPr/>
          <p:nvPr/>
        </p:nvCxnSpPr>
        <p:spPr>
          <a:xfrm flipV="1">
            <a:off x="3604150" y="1990278"/>
            <a:ext cx="0" cy="135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3D9447-1A30-BCB6-F7CA-B1D46ADD9D7C}"/>
              </a:ext>
            </a:extLst>
          </p:cNvPr>
          <p:cNvSpPr txBox="1"/>
          <p:nvPr/>
        </p:nvSpPr>
        <p:spPr>
          <a:xfrm>
            <a:off x="3663359" y="1858347"/>
            <a:ext cx="239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제약회사로서는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최초로 주식을 상장해 회사를 공개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하여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소유와 경영을 분리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경영체제를 갖추게 됨</a:t>
            </a:r>
            <a:r>
              <a:rPr lang="en-US" altLang="ko-KR" sz="1200" dirty="0"/>
              <a:t>.</a:t>
            </a:r>
            <a:endParaRPr lang="ko-KR" altLang="en-US" sz="82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881B311-3C0D-EBE6-8EEA-E73B76A12629}"/>
              </a:ext>
            </a:extLst>
          </p:cNvPr>
          <p:cNvCxnSpPr/>
          <p:nvPr/>
        </p:nvCxnSpPr>
        <p:spPr>
          <a:xfrm flipH="1" flipV="1">
            <a:off x="6423695" y="1990278"/>
            <a:ext cx="122" cy="135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E5965C9-6F04-561A-EDB5-3588EEF17BC1}"/>
              </a:ext>
            </a:extLst>
          </p:cNvPr>
          <p:cNvGrpSpPr/>
          <p:nvPr/>
        </p:nvGrpSpPr>
        <p:grpSpPr>
          <a:xfrm>
            <a:off x="6508587" y="1824038"/>
            <a:ext cx="2125881" cy="666840"/>
            <a:chOff x="4950870" y="1736224"/>
            <a:chExt cx="1774356" cy="889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8EE4C-4526-6D32-CF51-F9442728E814}"/>
                </a:ext>
              </a:extLst>
            </p:cNvPr>
            <p:cNvSpPr txBox="1"/>
            <p:nvPr/>
          </p:nvSpPr>
          <p:spPr>
            <a:xfrm>
              <a:off x="4950870" y="1763569"/>
              <a:ext cx="1759674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1971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사망 시에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 재산을 유한재단과 유한학원에 기증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하는 것으로 마무리됨</a:t>
              </a:r>
              <a:r>
                <a:rPr lang="en-US" altLang="ko-KR" sz="1050" dirty="0"/>
                <a:t>.</a:t>
              </a:r>
              <a:endParaRPr lang="ko-KR" altLang="en-US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176253-1F94-C55C-586E-89B71FD5620A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05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A80708A1-3662-D619-83A3-D70F52BC100B}"/>
              </a:ext>
            </a:extLst>
          </p:cNvPr>
          <p:cNvCxnSpPr/>
          <p:nvPr/>
        </p:nvCxnSpPr>
        <p:spPr>
          <a:xfrm flipV="1">
            <a:off x="2194378" y="3604906"/>
            <a:ext cx="0" cy="135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E37609-B902-879B-9105-22F5AA5A2724}"/>
              </a:ext>
            </a:extLst>
          </p:cNvPr>
          <p:cNvSpPr txBox="1"/>
          <p:nvPr/>
        </p:nvSpPr>
        <p:spPr>
          <a:xfrm>
            <a:off x="2288918" y="4372783"/>
            <a:ext cx="229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기업은 개인의 소유가 아니라 사회의 소유라는 철학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이러한 그의 경영철학은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1936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유한양행을 주식회사로 바꿔 주식의 일부를 임직원에게 나누어 줌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C1565E-6037-5508-B7E9-63CB9E3EF211}"/>
              </a:ext>
            </a:extLst>
          </p:cNvPr>
          <p:cNvCxnSpPr/>
          <p:nvPr/>
        </p:nvCxnSpPr>
        <p:spPr>
          <a:xfrm flipV="1">
            <a:off x="5013922" y="3604906"/>
            <a:ext cx="0" cy="135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A18FB1-F45B-F38F-FB3E-088C158D9C50}"/>
              </a:ext>
            </a:extLst>
          </p:cNvPr>
          <p:cNvGrpSpPr/>
          <p:nvPr/>
        </p:nvGrpSpPr>
        <p:grpSpPr>
          <a:xfrm>
            <a:off x="5127173" y="4377074"/>
            <a:ext cx="2234891" cy="1248808"/>
            <a:chOff x="4965552" y="1726718"/>
            <a:chExt cx="1759674" cy="14707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52DBE0-FB54-9899-9DF0-DE338D76B9E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19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당시 혈연관계가 전혀 없는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조권순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전무에게 경영권을 맡김으로써 유한양행이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소유경영이 아닌 전문경영인 체제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로 운영되도록 함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5B7562-2A3F-78F4-9666-7858A1068F2A}"/>
                </a:ext>
              </a:extLst>
            </p:cNvPr>
            <p:cNvSpPr txBox="1"/>
            <p:nvPr/>
          </p:nvSpPr>
          <p:spPr>
            <a:xfrm>
              <a:off x="4965552" y="1726718"/>
              <a:ext cx="1759674" cy="32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전문경영인에게 경영권</a:t>
              </a:r>
              <a:r>
                <a:rPr lang="ko-KR" altLang="en-US" sz="1200" b="1" dirty="0">
                  <a:solidFill>
                    <a:schemeClr val="accent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맡김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4694D90-BF66-F0C5-C6EF-D701A4C94178}"/>
              </a:ext>
            </a:extLst>
          </p:cNvPr>
          <p:cNvSpPr txBox="1"/>
          <p:nvPr/>
        </p:nvSpPr>
        <p:spPr>
          <a:xfrm>
            <a:off x="334174" y="3622379"/>
            <a:ext cx="90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accent6"/>
                </a:solidFill>
                <a:cs typeface="Arial" pitchFamily="34" charset="0"/>
              </a:rPr>
              <a:t>1926</a:t>
            </a:r>
            <a:endParaRPr lang="ko-KR" altLang="en-US" sz="21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F5269C-3377-9140-78D5-2EE9A79B7664}"/>
              </a:ext>
            </a:extLst>
          </p:cNvPr>
          <p:cNvSpPr txBox="1"/>
          <p:nvPr/>
        </p:nvSpPr>
        <p:spPr>
          <a:xfrm>
            <a:off x="3155488" y="3628587"/>
            <a:ext cx="90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accent2"/>
                </a:solidFill>
                <a:cs typeface="Arial" pitchFamily="34" charset="0"/>
              </a:rPr>
              <a:t>1962</a:t>
            </a:r>
            <a:endParaRPr lang="ko-KR" altLang="en-US" sz="2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1B0910-7E61-1206-58C0-916A0F35D78C}"/>
              </a:ext>
            </a:extLst>
          </p:cNvPr>
          <p:cNvSpPr txBox="1"/>
          <p:nvPr/>
        </p:nvSpPr>
        <p:spPr>
          <a:xfrm>
            <a:off x="5976802" y="3634796"/>
            <a:ext cx="90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accent4"/>
                </a:solidFill>
                <a:cs typeface="Arial" pitchFamily="34" charset="0"/>
              </a:rPr>
              <a:t>1971</a:t>
            </a:r>
            <a:endParaRPr lang="ko-KR" altLang="en-US" sz="2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3088C-87D3-E729-1AE9-A7EE2DF7D0FB}"/>
              </a:ext>
            </a:extLst>
          </p:cNvPr>
          <p:cNvSpPr txBox="1"/>
          <p:nvPr/>
        </p:nvSpPr>
        <p:spPr>
          <a:xfrm>
            <a:off x="1744831" y="2932377"/>
            <a:ext cx="90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accent1"/>
                </a:solidFill>
                <a:cs typeface="Arial" pitchFamily="34" charset="0"/>
              </a:rPr>
              <a:t>1936</a:t>
            </a:r>
            <a:endParaRPr lang="ko-KR" altLang="en-US" sz="2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C05B1C-917E-0EB0-CA8B-D484B34630AD}"/>
              </a:ext>
            </a:extLst>
          </p:cNvPr>
          <p:cNvSpPr txBox="1"/>
          <p:nvPr/>
        </p:nvSpPr>
        <p:spPr>
          <a:xfrm>
            <a:off x="4566145" y="2938586"/>
            <a:ext cx="90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accent3"/>
                </a:solidFill>
                <a:cs typeface="Arial" pitchFamily="34" charset="0"/>
              </a:rPr>
              <a:t>1969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C78E2C-9814-351C-2CEB-B1E6AE3CB2E7}"/>
              </a:ext>
            </a:extLst>
          </p:cNvPr>
          <p:cNvSpPr/>
          <p:nvPr/>
        </p:nvSpPr>
        <p:spPr>
          <a:xfrm>
            <a:off x="214669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88B4F5-2165-2AB3-FA62-93EB6EE61529}"/>
              </a:ext>
            </a:extLst>
          </p:cNvPr>
          <p:cNvSpPr/>
          <p:nvPr/>
        </p:nvSpPr>
        <p:spPr>
          <a:xfrm>
            <a:off x="430655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840C3-8E75-38C7-A32D-6CADE61FECA0}"/>
              </a:ext>
            </a:extLst>
          </p:cNvPr>
          <p:cNvSpPr/>
          <p:nvPr/>
        </p:nvSpPr>
        <p:spPr>
          <a:xfrm>
            <a:off x="976926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ACD0BD-3D2C-650E-8B9F-DB5C1A8AE335}"/>
              </a:ext>
            </a:extLst>
          </p:cNvPr>
          <p:cNvSpPr/>
          <p:nvPr/>
        </p:nvSpPr>
        <p:spPr>
          <a:xfrm>
            <a:off x="1408898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A07430-E533-7F4A-9735-8E6ADA9F56D4}"/>
              </a:ext>
            </a:extLst>
          </p:cNvPr>
          <p:cNvSpPr/>
          <p:nvPr/>
        </p:nvSpPr>
        <p:spPr>
          <a:xfrm>
            <a:off x="1624884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316C39-1977-5CEB-F180-0DF44B574363}"/>
              </a:ext>
            </a:extLst>
          </p:cNvPr>
          <p:cNvSpPr/>
          <p:nvPr/>
        </p:nvSpPr>
        <p:spPr>
          <a:xfrm>
            <a:off x="1840869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6C6F48-1837-A4E7-3BD9-947CB342ED10}"/>
              </a:ext>
            </a:extLst>
          </p:cNvPr>
          <p:cNvSpPr/>
          <p:nvPr/>
        </p:nvSpPr>
        <p:spPr>
          <a:xfrm>
            <a:off x="2387141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7F2EB16-EE7A-29D4-8CC8-0235617459D9}"/>
              </a:ext>
            </a:extLst>
          </p:cNvPr>
          <p:cNvSpPr/>
          <p:nvPr/>
        </p:nvSpPr>
        <p:spPr>
          <a:xfrm>
            <a:off x="2819112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108FA9-EDFA-A991-ADE7-9A25A6483D42}"/>
              </a:ext>
            </a:extLst>
          </p:cNvPr>
          <p:cNvSpPr/>
          <p:nvPr/>
        </p:nvSpPr>
        <p:spPr>
          <a:xfrm>
            <a:off x="3035098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772B41-DC81-07F3-0EC4-DA9168149D3F}"/>
              </a:ext>
            </a:extLst>
          </p:cNvPr>
          <p:cNvSpPr/>
          <p:nvPr/>
        </p:nvSpPr>
        <p:spPr>
          <a:xfrm>
            <a:off x="3251084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46F8C2-F144-7931-0557-C18A716F5928}"/>
              </a:ext>
            </a:extLst>
          </p:cNvPr>
          <p:cNvSpPr/>
          <p:nvPr/>
        </p:nvSpPr>
        <p:spPr>
          <a:xfrm>
            <a:off x="3797355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51AAD9-D81F-408D-1F2B-93BF24F057F0}"/>
              </a:ext>
            </a:extLst>
          </p:cNvPr>
          <p:cNvSpPr/>
          <p:nvPr/>
        </p:nvSpPr>
        <p:spPr>
          <a:xfrm>
            <a:off x="4229327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A04899-0506-7580-4055-732002D15396}"/>
              </a:ext>
            </a:extLst>
          </p:cNvPr>
          <p:cNvSpPr/>
          <p:nvPr/>
        </p:nvSpPr>
        <p:spPr>
          <a:xfrm>
            <a:off x="4445313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7B82FF-70D5-644A-543D-0B4BB8539459}"/>
              </a:ext>
            </a:extLst>
          </p:cNvPr>
          <p:cNvSpPr/>
          <p:nvPr/>
        </p:nvSpPr>
        <p:spPr>
          <a:xfrm>
            <a:off x="4661298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F8AE5A-BF95-3A36-4247-5C5E97DA283F}"/>
              </a:ext>
            </a:extLst>
          </p:cNvPr>
          <p:cNvSpPr/>
          <p:nvPr/>
        </p:nvSpPr>
        <p:spPr>
          <a:xfrm>
            <a:off x="5207570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57EF716-382B-8F7A-2700-3C8B2876BE91}"/>
              </a:ext>
            </a:extLst>
          </p:cNvPr>
          <p:cNvSpPr/>
          <p:nvPr/>
        </p:nvSpPr>
        <p:spPr>
          <a:xfrm>
            <a:off x="5639541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1F46DC3-DE10-8742-825F-C82F42C8C3F9}"/>
              </a:ext>
            </a:extLst>
          </p:cNvPr>
          <p:cNvSpPr/>
          <p:nvPr/>
        </p:nvSpPr>
        <p:spPr>
          <a:xfrm>
            <a:off x="5855527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8EA14B-7F5A-CF01-ED86-0A08D98B7B56}"/>
              </a:ext>
            </a:extLst>
          </p:cNvPr>
          <p:cNvSpPr/>
          <p:nvPr/>
        </p:nvSpPr>
        <p:spPr>
          <a:xfrm>
            <a:off x="6071513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D1BADC-8184-6413-98A7-BF450E047095}"/>
              </a:ext>
            </a:extLst>
          </p:cNvPr>
          <p:cNvSpPr/>
          <p:nvPr/>
        </p:nvSpPr>
        <p:spPr>
          <a:xfrm>
            <a:off x="6617784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CBDB83-88B5-7CFA-A793-142429B8AC54}"/>
              </a:ext>
            </a:extLst>
          </p:cNvPr>
          <p:cNvGrpSpPr/>
          <p:nvPr/>
        </p:nvGrpSpPr>
        <p:grpSpPr>
          <a:xfrm>
            <a:off x="7489968" y="3262376"/>
            <a:ext cx="518615" cy="412782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ACB23560-4AAC-535F-44ED-DA28E9DD029E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C92E6763-866E-F84F-B636-205FB951354E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C722B7C2-8A2A-AD35-3133-CCCB6679BF27}"/>
              </a:ext>
            </a:extLst>
          </p:cNvPr>
          <p:cNvSpPr/>
          <p:nvPr/>
        </p:nvSpPr>
        <p:spPr>
          <a:xfrm>
            <a:off x="646641" y="3328588"/>
            <a:ext cx="276318" cy="2763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9EBE36-926F-5590-D7E8-FE8906101A38}"/>
              </a:ext>
            </a:extLst>
          </p:cNvPr>
          <p:cNvSpPr/>
          <p:nvPr/>
        </p:nvSpPr>
        <p:spPr>
          <a:xfrm>
            <a:off x="2056855" y="3328588"/>
            <a:ext cx="276318" cy="2763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918278-DE3B-2513-381A-48116E6812FA}"/>
              </a:ext>
            </a:extLst>
          </p:cNvPr>
          <p:cNvSpPr/>
          <p:nvPr/>
        </p:nvSpPr>
        <p:spPr>
          <a:xfrm>
            <a:off x="3467070" y="3328588"/>
            <a:ext cx="276318" cy="2763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D2225B-8C00-FE78-4A3F-0BC030B7F7D6}"/>
              </a:ext>
            </a:extLst>
          </p:cNvPr>
          <p:cNvSpPr/>
          <p:nvPr/>
        </p:nvSpPr>
        <p:spPr>
          <a:xfrm>
            <a:off x="4877284" y="3328588"/>
            <a:ext cx="276318" cy="2763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992613-539B-AE01-7A12-FC6845917E05}"/>
              </a:ext>
            </a:extLst>
          </p:cNvPr>
          <p:cNvSpPr/>
          <p:nvPr/>
        </p:nvSpPr>
        <p:spPr>
          <a:xfrm>
            <a:off x="6287499" y="3328588"/>
            <a:ext cx="276318" cy="2763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3004FF-5A06-3ACB-3AB8-B92F4E19D5BC}"/>
              </a:ext>
            </a:extLst>
          </p:cNvPr>
          <p:cNvSpPr/>
          <p:nvPr/>
        </p:nvSpPr>
        <p:spPr>
          <a:xfrm>
            <a:off x="7049756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B791C18-6689-33B5-5EFF-AE81B655CC01}"/>
              </a:ext>
            </a:extLst>
          </p:cNvPr>
          <p:cNvSpPr/>
          <p:nvPr/>
        </p:nvSpPr>
        <p:spPr>
          <a:xfrm>
            <a:off x="7265742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A659FE8-C6C6-2B17-1348-7C43C275A530}"/>
              </a:ext>
            </a:extLst>
          </p:cNvPr>
          <p:cNvSpPr/>
          <p:nvPr/>
        </p:nvSpPr>
        <p:spPr>
          <a:xfrm>
            <a:off x="7481723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CC27926E-53D9-0F18-07E2-F6449C12D971}"/>
              </a:ext>
            </a:extLst>
          </p:cNvPr>
          <p:cNvSpPr/>
          <p:nvPr/>
        </p:nvSpPr>
        <p:spPr>
          <a:xfrm>
            <a:off x="1192912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8" name="Oval 9">
            <a:extLst>
              <a:ext uri="{FF2B5EF4-FFF2-40B4-BE49-F238E27FC236}">
                <a16:creationId xmlns:a16="http://schemas.microsoft.com/office/drawing/2014/main" id="{C9E83950-FA9D-DC9F-2BDA-6808E97389AF}"/>
              </a:ext>
            </a:extLst>
          </p:cNvPr>
          <p:cNvSpPr/>
          <p:nvPr/>
        </p:nvSpPr>
        <p:spPr>
          <a:xfrm>
            <a:off x="2603127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C27D8FB2-C380-A130-DA0C-63385A3D5528}"/>
              </a:ext>
            </a:extLst>
          </p:cNvPr>
          <p:cNvSpPr/>
          <p:nvPr/>
        </p:nvSpPr>
        <p:spPr>
          <a:xfrm>
            <a:off x="4013341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60" name="Oval 17">
            <a:extLst>
              <a:ext uri="{FF2B5EF4-FFF2-40B4-BE49-F238E27FC236}">
                <a16:creationId xmlns:a16="http://schemas.microsoft.com/office/drawing/2014/main" id="{578DE0BD-0793-52DE-9E55-26BD4DC4D2C5}"/>
              </a:ext>
            </a:extLst>
          </p:cNvPr>
          <p:cNvSpPr/>
          <p:nvPr/>
        </p:nvSpPr>
        <p:spPr>
          <a:xfrm>
            <a:off x="5423556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E3EC8BF6-7695-4992-B5D7-5CDDBE879EB7}"/>
              </a:ext>
            </a:extLst>
          </p:cNvPr>
          <p:cNvSpPr/>
          <p:nvPr/>
        </p:nvSpPr>
        <p:spPr>
          <a:xfrm>
            <a:off x="6833770" y="3385738"/>
            <a:ext cx="162018" cy="162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62" name="슬라이드 번호 개체 틀 20">
            <a:extLst>
              <a:ext uri="{FF2B5EF4-FFF2-40B4-BE49-F238E27FC236}">
                <a16:creationId xmlns:a16="http://schemas.microsoft.com/office/drawing/2014/main" id="{6FE5BEB5-7D69-5D06-11D8-2C1EE54E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8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85EEF-2AD8-452A-AD82-3BF8C0CCB759}"/>
              </a:ext>
            </a:extLst>
          </p:cNvPr>
          <p:cNvSpPr/>
          <p:nvPr/>
        </p:nvSpPr>
        <p:spPr>
          <a:xfrm>
            <a:off x="539999" y="868158"/>
            <a:ext cx="8530109" cy="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363163-7A23-46FA-8BFB-C5C551676293}"/>
              </a:ext>
            </a:extLst>
          </p:cNvPr>
          <p:cNvSpPr/>
          <p:nvPr/>
        </p:nvSpPr>
        <p:spPr>
          <a:xfrm>
            <a:off x="0" y="868158"/>
            <a:ext cx="736600" cy="81000"/>
          </a:xfrm>
          <a:prstGeom prst="rect">
            <a:avLst/>
          </a:prstGeom>
          <a:solidFill>
            <a:srgbClr val="7C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7AF03-AAFA-4B21-94E6-D43D71719920}"/>
              </a:ext>
            </a:extLst>
          </p:cNvPr>
          <p:cNvSpPr txBox="1"/>
          <p:nvPr/>
        </p:nvSpPr>
        <p:spPr>
          <a:xfrm>
            <a:off x="736600" y="208876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유일한의 경영철학과 자본주의 精神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87E-578E-4555-9C9F-5642B2F6187E}"/>
              </a:ext>
            </a:extLst>
          </p:cNvPr>
          <p:cNvSpPr txBox="1"/>
          <p:nvPr/>
        </p:nvSpPr>
        <p:spPr>
          <a:xfrm>
            <a:off x="139410" y="1165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2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6EA132-71A3-8815-D455-A467B752F6CE}"/>
              </a:ext>
            </a:extLst>
          </p:cNvPr>
          <p:cNvSpPr txBox="1"/>
          <p:nvPr/>
        </p:nvSpPr>
        <p:spPr>
          <a:xfrm>
            <a:off x="366395" y="2296523"/>
            <a:ext cx="42639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柳一韓  경영철학의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 핵심 기둥인 소유와 경영의 분리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기업 이윤의 사회 환원의 진정한 의미는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기업가의 소유를 부정하는 것이 아님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.</a:t>
            </a:r>
          </a:p>
          <a:p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그것은 </a:t>
            </a:r>
            <a:r>
              <a:rPr lang="ko-KR" altLang="en-US" sz="1800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기업 경영을 통해서 기업의 이윤만을 추구하는 것이 아니라 국가와 동포</a:t>
            </a:r>
            <a:r>
              <a:rPr lang="en-US" altLang="ko-KR" sz="1800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, </a:t>
            </a:r>
            <a:r>
              <a:rPr lang="ko-KR" altLang="en-US" sz="1800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사회가 함께 발전하고 함께 공영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하고자 하는 </a:t>
            </a:r>
            <a:r>
              <a:rPr lang="ko-KR" altLang="en-US" sz="18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資本主義  精神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에 기반하고 있음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. </a:t>
            </a:r>
          </a:p>
          <a:p>
            <a:endParaRPr lang="en-US" altLang="ko-KR" sz="1800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  <a:p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진정한 의미에서의 </a:t>
            </a:r>
            <a:r>
              <a:rPr lang="ko-KR" altLang="en-US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기업가정신</a:t>
            </a:r>
            <a:r>
              <a:rPr lang="ko-KR" altLang="en-US" sz="1800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은 </a:t>
            </a:r>
            <a:r>
              <a:rPr lang="ko-KR" altLang="en-US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기업이 사회의 발전을 위한 공기</a:t>
            </a:r>
            <a:r>
              <a:rPr lang="en-US" altLang="ko-KR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(</a:t>
            </a:r>
            <a:r>
              <a:rPr lang="ko-KR" altLang="en-US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共器</a:t>
            </a:r>
            <a:r>
              <a:rPr lang="en-US" altLang="ko-KR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)</a:t>
            </a:r>
            <a:r>
              <a:rPr lang="ko-KR" altLang="en-US" sz="1800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라는 </a:t>
            </a:r>
            <a:r>
              <a:rPr lang="ko-KR" altLang="en-US" sz="18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資本主義  精神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에 바탕을 두고 있음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.</a:t>
            </a:r>
            <a:endParaRPr lang="en-US" altLang="ko-KR" sz="18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pic>
        <p:nvPicPr>
          <p:cNvPr id="64" name="Picture 2" descr="제약인 유일한 박사①] 프롤로그-시대를 초월한 '국보급' 스승 - 헬스코리아뉴스">
            <a:extLst>
              <a:ext uri="{FF2B5EF4-FFF2-40B4-BE49-F238E27FC236}">
                <a16:creationId xmlns:a16="http://schemas.microsoft.com/office/drawing/2014/main" id="{712ED8DD-28C5-0A6B-FE02-C85BF486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5360" y="1643781"/>
            <a:ext cx="4263941" cy="4778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5" name="슬라이드 번호 개체 틀 20">
            <a:extLst>
              <a:ext uri="{FF2B5EF4-FFF2-40B4-BE49-F238E27FC236}">
                <a16:creationId xmlns:a16="http://schemas.microsoft.com/office/drawing/2014/main" id="{A2806E29-0109-1486-BCE4-BE7CD161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620ABB8-B0F9-414A-A74F-840F9AA76AA5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8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1651</Words>
  <Application>Microsoft Office PowerPoint</Application>
  <PresentationFormat>화면 슬라이드 쇼(4:3)</PresentationFormat>
  <Paragraphs>285</Paragraphs>
  <Slides>30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KoPubWorld돋움체_Pro Bold</vt:lpstr>
      <vt:lpstr>나눔바른고딕</vt:lpstr>
      <vt:lpstr>휴먼둥근헤드라인</vt:lpstr>
      <vt:lpstr>Arial</vt:lpstr>
      <vt:lpstr>Calibri</vt:lpstr>
      <vt:lpstr>Calibri Light</vt:lpstr>
      <vt:lpstr>Wingdings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한 상만</cp:lastModifiedBy>
  <cp:revision>30</cp:revision>
  <dcterms:created xsi:type="dcterms:W3CDTF">2020-12-13T00:02:47Z</dcterms:created>
  <dcterms:modified xsi:type="dcterms:W3CDTF">2022-11-04T22:52:17Z</dcterms:modified>
</cp:coreProperties>
</file>